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5" r:id="rId1"/>
  </p:sldMasterIdLst>
  <p:sldIdLst>
    <p:sldId id="290" r:id="rId2"/>
    <p:sldId id="256" r:id="rId3"/>
    <p:sldId id="270" r:id="rId4"/>
    <p:sldId id="276" r:id="rId5"/>
    <p:sldId id="271" r:id="rId6"/>
    <p:sldId id="257" r:id="rId7"/>
    <p:sldId id="268" r:id="rId8"/>
    <p:sldId id="274" r:id="rId9"/>
    <p:sldId id="258" r:id="rId10"/>
    <p:sldId id="289" r:id="rId11"/>
    <p:sldId id="280" r:id="rId12"/>
    <p:sldId id="260" r:id="rId13"/>
    <p:sldId id="278" r:id="rId14"/>
    <p:sldId id="261" r:id="rId15"/>
    <p:sldId id="277" r:id="rId16"/>
    <p:sldId id="282" r:id="rId17"/>
    <p:sldId id="283" r:id="rId18"/>
    <p:sldId id="284" r:id="rId19"/>
    <p:sldId id="262" r:id="rId20"/>
    <p:sldId id="281" r:id="rId21"/>
    <p:sldId id="263" r:id="rId22"/>
    <p:sldId id="264" r:id="rId23"/>
    <p:sldId id="265" r:id="rId24"/>
    <p:sldId id="286" r:id="rId25"/>
    <p:sldId id="285" r:id="rId26"/>
    <p:sldId id="266" r:id="rId27"/>
    <p:sldId id="279" r:id="rId28"/>
    <p:sldId id="267" r:id="rId29"/>
    <p:sldId id="273" r:id="rId30"/>
    <p:sldId id="288" r:id="rId31"/>
    <p:sldId id="272" r:id="rId32"/>
    <p:sldId id="269" r:id="rId3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88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99091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36851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extLst>
      <p:ext uri="{BB962C8B-B14F-4D97-AF65-F5344CB8AC3E}">
        <p14:creationId xmlns:p14="http://schemas.microsoft.com/office/powerpoint/2010/main" val="152099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45828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smtClean="0"/>
              <a:t>6/4/2025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598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6/4/2025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0984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5"/>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50886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65078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6/4/2025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763998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6/4/2025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17121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t>6/4/2025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8761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6/4/2025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60227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hyperlink" Target="https://www.notaitriveneto.it/dettaglio-massime-triveneto-300-esg-e-clausole-di-sostenibilita.html#inizio" TargetMode="External"/><Relationship Id="rId2" Type="http://schemas.openxmlformats.org/officeDocument/2006/relationships/hyperlink" Target="http://www.orizzontideldirittocommerciale.it/"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mailto:c.casalini@veronanotai.it"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BDED0CD9-1FD1-20D3-DC8E-C78C7CD3D0C5}"/>
              </a:ext>
            </a:extLst>
          </p:cNvPr>
          <p:cNvPicPr>
            <a:picLocks noChangeAspect="1"/>
          </p:cNvPicPr>
          <p:nvPr/>
        </p:nvPicPr>
        <p:blipFill>
          <a:blip r:embed="rId2"/>
          <a:stretch>
            <a:fillRect/>
          </a:stretch>
        </p:blipFill>
        <p:spPr>
          <a:xfrm>
            <a:off x="2800691" y="124968"/>
            <a:ext cx="6590618" cy="61341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8728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B37859-6356-C2A4-97B2-32818EABEE76}"/>
              </a:ext>
            </a:extLst>
          </p:cNvPr>
          <p:cNvSpPr>
            <a:spLocks noGrp="1"/>
          </p:cNvSpPr>
          <p:nvPr>
            <p:ph type="title"/>
          </p:nvPr>
        </p:nvSpPr>
        <p:spPr/>
        <p:txBody>
          <a:bodyPr>
            <a:normAutofit fontScale="90000"/>
          </a:bodyPr>
          <a:lstStyle/>
          <a:p>
            <a:r>
              <a:rPr lang="it-IT" dirty="0"/>
              <a:t>Orientamenti del Comitato notarile Triveneto</a:t>
            </a:r>
            <a:br>
              <a:rPr lang="it-IT" dirty="0"/>
            </a:br>
            <a:r>
              <a:rPr lang="it-IT" dirty="0"/>
              <a:t>sulla legittimità di specifiche clausole ESG</a:t>
            </a:r>
          </a:p>
        </p:txBody>
      </p:sp>
      <p:sp>
        <p:nvSpPr>
          <p:cNvPr id="3" name="Segnaposto contenuto 2">
            <a:extLst>
              <a:ext uri="{FF2B5EF4-FFF2-40B4-BE49-F238E27FC236}">
                <a16:creationId xmlns:a16="http://schemas.microsoft.com/office/drawing/2014/main" id="{4404302A-E918-61DA-8557-E70B364F61BB}"/>
              </a:ext>
            </a:extLst>
          </p:cNvPr>
          <p:cNvSpPr>
            <a:spLocks noGrp="1"/>
          </p:cNvSpPr>
          <p:nvPr>
            <p:ph sz="quarter" idx="13"/>
          </p:nvPr>
        </p:nvSpPr>
        <p:spPr/>
        <p:txBody>
          <a:bodyPr>
            <a:normAutofit fontScale="92500" lnSpcReduction="20000"/>
          </a:bodyPr>
          <a:lstStyle/>
          <a:p>
            <a:pPr marL="457200" indent="-457200" algn="just">
              <a:buFont typeface="+mj-lt"/>
              <a:buAutoNum type="arabicPeriod"/>
            </a:pPr>
            <a:r>
              <a:rPr lang="it-IT" dirty="0"/>
              <a:t>Clausole che dettano specifiche regole etiche e/o di sostenibilità da rispettarsi nella gestione della società, anche a scapito della massimizzazione dei profitti e della efficienza produttiva (A.B.1)</a:t>
            </a:r>
          </a:p>
          <a:p>
            <a:pPr marL="457200" indent="-457200" algn="just">
              <a:buFont typeface="+mj-lt"/>
              <a:buAutoNum type="arabicPeriod"/>
            </a:pPr>
            <a:r>
              <a:rPr lang="it-IT" dirty="0"/>
              <a:t>Clausole che prevedono la destinazione parziale di utili alla cura di interessi con finalità ideali correlati alla natura dell’attività di impresa esercitata (A.B.2)</a:t>
            </a:r>
          </a:p>
          <a:p>
            <a:pPr marL="457200" indent="-457200" algn="just">
              <a:buFont typeface="+mj-lt"/>
              <a:buAutoNum type="arabicPeriod"/>
            </a:pPr>
            <a:r>
              <a:rPr lang="it-IT" dirty="0"/>
              <a:t>Clausole che impongono agli amministratori di tenere conto degli interessi degli </a:t>
            </a:r>
            <a:r>
              <a:rPr lang="it-IT" i="1" dirty="0"/>
              <a:t>stakeholders </a:t>
            </a:r>
            <a:r>
              <a:rPr lang="it-IT" dirty="0"/>
              <a:t>nella delineazione delle politiche d’impresa (A.B.3)</a:t>
            </a:r>
          </a:p>
          <a:p>
            <a:pPr marL="457200" indent="-457200" algn="just">
              <a:buFont typeface="+mj-lt"/>
              <a:buAutoNum type="arabicPeriod"/>
            </a:pPr>
            <a:r>
              <a:rPr lang="it-IT" dirty="0"/>
              <a:t>Clausole che disciplinano ed organizzano le modalità di consultazione degli stessi </a:t>
            </a:r>
            <a:r>
              <a:rPr lang="it-IT" i="1" dirty="0"/>
              <a:t>stakeholders</a:t>
            </a:r>
            <a:r>
              <a:rPr lang="it-IT" dirty="0"/>
              <a:t> (A.B.4)</a:t>
            </a:r>
          </a:p>
          <a:p>
            <a:pPr marL="457200" indent="-457200" algn="just">
              <a:buFont typeface="+mj-lt"/>
              <a:buAutoNum type="arabicPeriod"/>
            </a:pPr>
            <a:r>
              <a:rPr lang="it-IT" dirty="0"/>
              <a:t>Clausole che condizionano una parte del compenso degli amministratori alla valutazione delle performance ambientali o sociali dell’impresa effettuata da esperti indipendenti (A.B.5)</a:t>
            </a:r>
          </a:p>
          <a:p>
            <a:pPr marL="457200" indent="-457200" algn="just">
              <a:buFont typeface="+mj-lt"/>
              <a:buAutoNum type="arabicPeriod"/>
            </a:pPr>
            <a:r>
              <a:rPr lang="it-IT" dirty="0"/>
              <a:t>Clausole di gradimento all’acquisto di partecipazioni sociali basate su requisiti etici dell’acquirente, purché non eccessivamente generiche (A.B.6)</a:t>
            </a:r>
          </a:p>
          <a:p>
            <a:endParaRPr lang="it-IT" dirty="0"/>
          </a:p>
        </p:txBody>
      </p:sp>
    </p:spTree>
    <p:extLst>
      <p:ext uri="{BB962C8B-B14F-4D97-AF65-F5344CB8AC3E}">
        <p14:creationId xmlns:p14="http://schemas.microsoft.com/office/powerpoint/2010/main" val="310277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44AD10-78F8-A6C1-004E-576B0C0F668A}"/>
              </a:ext>
            </a:extLst>
          </p:cNvPr>
          <p:cNvSpPr>
            <a:spLocks noGrp="1"/>
          </p:cNvSpPr>
          <p:nvPr>
            <p:ph type="title"/>
          </p:nvPr>
        </p:nvSpPr>
        <p:spPr/>
        <p:txBody>
          <a:bodyPr/>
          <a:lstStyle/>
          <a:p>
            <a:r>
              <a:rPr lang="it-IT" dirty="0"/>
              <a:t>I </a:t>
            </a:r>
            <a:r>
              <a:rPr lang="it-IT" i="1" dirty="0"/>
              <a:t>business </a:t>
            </a:r>
            <a:r>
              <a:rPr lang="it-IT" i="1" dirty="0" err="1"/>
              <a:t>purposes</a:t>
            </a:r>
            <a:r>
              <a:rPr lang="it-IT" i="1" dirty="0"/>
              <a:t> </a:t>
            </a:r>
            <a:br>
              <a:rPr lang="it-IT" i="1" dirty="0"/>
            </a:br>
            <a:r>
              <a:rPr lang="it-IT" dirty="0"/>
              <a:t>e</a:t>
            </a:r>
            <a:r>
              <a:rPr lang="it-IT" i="1" dirty="0"/>
              <a:t> </a:t>
            </a:r>
            <a:r>
              <a:rPr lang="it-IT" dirty="0"/>
              <a:t>il successo sostenibile </a:t>
            </a:r>
          </a:p>
        </p:txBody>
      </p:sp>
      <p:sp>
        <p:nvSpPr>
          <p:cNvPr id="3" name="Segnaposto contenuto 2">
            <a:extLst>
              <a:ext uri="{FF2B5EF4-FFF2-40B4-BE49-F238E27FC236}">
                <a16:creationId xmlns:a16="http://schemas.microsoft.com/office/drawing/2014/main" id="{857B8F0E-2A9D-C0F7-68E0-A814330A86FC}"/>
              </a:ext>
            </a:extLst>
          </p:cNvPr>
          <p:cNvSpPr>
            <a:spLocks noGrp="1"/>
          </p:cNvSpPr>
          <p:nvPr>
            <p:ph sz="quarter" idx="13"/>
          </p:nvPr>
        </p:nvSpPr>
        <p:spPr>
          <a:xfrm>
            <a:off x="913774" y="2133600"/>
            <a:ext cx="10363826" cy="3923071"/>
          </a:xfrm>
        </p:spPr>
        <p:txBody>
          <a:bodyPr>
            <a:normAutofit fontScale="92500" lnSpcReduction="20000"/>
          </a:bodyPr>
          <a:lstStyle/>
          <a:p>
            <a:pPr algn="just">
              <a:lnSpc>
                <a:spcPct val="120000"/>
              </a:lnSpc>
            </a:pPr>
            <a:r>
              <a:rPr lang="it-IT" dirty="0"/>
              <a:t>«SNAM S.P.A.» da nota stampa: in data 2.2.2021 l’</a:t>
            </a:r>
            <a:r>
              <a:rPr lang="it-IT" b="0" i="0" dirty="0">
                <a:solidFill>
                  <a:srgbClr val="07294A"/>
                </a:solidFill>
                <a:effectLst/>
              </a:rPr>
              <a:t>Assemblea ha deliberato di modificare l'art. 2 dello statuto inserendo il </a:t>
            </a:r>
            <a:r>
              <a:rPr lang="it-IT" b="0" i="1" dirty="0">
                <a:solidFill>
                  <a:srgbClr val="07294A"/>
                </a:solidFill>
                <a:effectLst/>
              </a:rPr>
              <a:t>corporate </a:t>
            </a:r>
            <a:r>
              <a:rPr lang="it-IT" b="0" i="1" dirty="0" err="1">
                <a:solidFill>
                  <a:srgbClr val="07294A"/>
                </a:solidFill>
                <a:effectLst/>
              </a:rPr>
              <a:t>purpose</a:t>
            </a:r>
            <a:r>
              <a:rPr lang="it-IT" b="0" i="0" dirty="0">
                <a:solidFill>
                  <a:srgbClr val="07294A"/>
                </a:solidFill>
                <a:effectLst/>
              </a:rPr>
              <a:t> della società, ossia </a:t>
            </a:r>
            <a:r>
              <a:rPr lang="it-IT" b="0" i="1" dirty="0">
                <a:solidFill>
                  <a:srgbClr val="07294A"/>
                </a:solidFill>
                <a:effectLst/>
              </a:rPr>
              <a:t>"Energia per ispirare il mondo"</a:t>
            </a:r>
            <a:r>
              <a:rPr lang="it-IT" b="0" i="0" dirty="0">
                <a:solidFill>
                  <a:srgbClr val="07294A"/>
                </a:solidFill>
                <a:effectLst/>
              </a:rPr>
              <a:t>, al fine di riflettere l'impegno di Snam nel favorire la transizione energetica verso forme di utilizzo delle risorse e delle fonti di energia compatibili con la tutela dell'ambiente e la progressiva decarbonizzazione, nonché il principio del perseguimento del successo sostenibile tra le finalità a cui deve conformarsi l'attività di impresa della società.</a:t>
            </a:r>
          </a:p>
          <a:p>
            <a:pPr algn="just">
              <a:lnSpc>
                <a:spcPct val="120000"/>
              </a:lnSpc>
            </a:pPr>
            <a:r>
              <a:rPr lang="it-IT" b="0" i="0" u="none" strike="noStrike" baseline="0" dirty="0"/>
              <a:t>Dallo Statuto: «2.1 La Società svolge attività d’impresa con la finalità di favorire la transizione energetica verso forme di utilizzo delle risorse e delle fonti di energia compatibili con la tutela dell’ambiente e la progressiva decarbonizzazione </a:t>
            </a:r>
            <a:r>
              <a:rPr lang="it-IT" b="1" i="0" u="none" strike="noStrike" baseline="0" dirty="0">
                <a:solidFill>
                  <a:srgbClr val="008000"/>
                </a:solidFill>
              </a:rPr>
              <a:t>(Energia per ispirare il mondo)</a:t>
            </a:r>
            <a:r>
              <a:rPr lang="it-IT" b="0" i="0" u="none" strike="noStrike" baseline="0" dirty="0"/>
              <a:t>. A tal fine, la Società esercita e organizza l’attività d’impresa con lo scopo di perseguire il successo sostenibile attraverso la creazione di valore nel lungo termine a beneficio degli azionisti, tenendo conto degli interessi degli altri </a:t>
            </a:r>
            <a:r>
              <a:rPr lang="it-IT" b="0" i="1" u="none" strike="noStrike" baseline="0" dirty="0"/>
              <a:t>stakeholder </a:t>
            </a:r>
            <a:r>
              <a:rPr lang="it-IT" b="0" i="0" u="none" strike="noStrike" baseline="0" dirty="0"/>
              <a:t>rilevanti per la Società.»</a:t>
            </a:r>
          </a:p>
          <a:p>
            <a:pPr>
              <a:lnSpc>
                <a:spcPct val="120000"/>
              </a:lnSpc>
            </a:pPr>
            <a:endParaRPr lang="it-IT" sz="1800" b="0" i="0" u="none" strike="noStrike" baseline="0" dirty="0">
              <a:solidFill>
                <a:srgbClr val="000000"/>
              </a:solidFill>
            </a:endParaRPr>
          </a:p>
          <a:p>
            <a:pPr algn="just"/>
            <a:endParaRPr lang="it-IT" sz="1800" b="0" i="0" u="none" strike="noStrike" baseline="0" dirty="0"/>
          </a:p>
          <a:p>
            <a:pPr algn="l"/>
            <a:endParaRPr lang="it-IT" dirty="0"/>
          </a:p>
        </p:txBody>
      </p:sp>
    </p:spTree>
    <p:extLst>
      <p:ext uri="{BB962C8B-B14F-4D97-AF65-F5344CB8AC3E}">
        <p14:creationId xmlns:p14="http://schemas.microsoft.com/office/powerpoint/2010/main" val="3505408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5A86CD-177E-58CB-8A8F-0F8EB9187795}"/>
              </a:ext>
            </a:extLst>
          </p:cNvPr>
          <p:cNvSpPr>
            <a:spLocks noGrp="1"/>
          </p:cNvSpPr>
          <p:nvPr>
            <p:ph type="title"/>
          </p:nvPr>
        </p:nvSpPr>
        <p:spPr/>
        <p:txBody>
          <a:bodyPr/>
          <a:lstStyle/>
          <a:p>
            <a:r>
              <a:rPr lang="it-IT" dirty="0"/>
              <a:t>Clausole relative allo scopo</a:t>
            </a:r>
          </a:p>
        </p:txBody>
      </p:sp>
      <p:sp>
        <p:nvSpPr>
          <p:cNvPr id="3" name="Segnaposto contenuto 2">
            <a:extLst>
              <a:ext uri="{FF2B5EF4-FFF2-40B4-BE49-F238E27FC236}">
                <a16:creationId xmlns:a16="http://schemas.microsoft.com/office/drawing/2014/main" id="{B8F69877-F335-91F7-CF4A-4BD12A058953}"/>
              </a:ext>
            </a:extLst>
          </p:cNvPr>
          <p:cNvSpPr>
            <a:spLocks noGrp="1"/>
          </p:cNvSpPr>
          <p:nvPr>
            <p:ph sz="quarter" idx="13"/>
          </p:nvPr>
        </p:nvSpPr>
        <p:spPr>
          <a:xfrm>
            <a:off x="913774" y="2094271"/>
            <a:ext cx="10363826" cy="4060723"/>
          </a:xfrm>
        </p:spPr>
        <p:txBody>
          <a:bodyPr>
            <a:normAutofit fontScale="92500" lnSpcReduction="20000"/>
          </a:bodyPr>
          <a:lstStyle/>
          <a:p>
            <a:pPr marL="0" indent="0" algn="just">
              <a:buNone/>
            </a:pPr>
            <a:r>
              <a:rPr lang="it-IT" dirty="0">
                <a:solidFill>
                  <a:schemeClr val="tx1"/>
                </a:solidFill>
              </a:rPr>
              <a:t>Il tema della ETERODESTINAZIONE DEGLI UTILI tocca solo tangenzialmente quello della sostenibilità in senso proprio, giacché i profitti dell’attività potrebbero essere indirizzati verso finalità altruistiche o ideali sganciate da interessi degli stakeholders; ma lo tocca, viceversa, in quanto l’</a:t>
            </a:r>
            <a:r>
              <a:rPr lang="it-IT" dirty="0" err="1">
                <a:solidFill>
                  <a:schemeClr val="tx1"/>
                </a:solidFill>
              </a:rPr>
              <a:t>eterodestinazione</a:t>
            </a:r>
            <a:r>
              <a:rPr lang="it-IT" dirty="0">
                <a:solidFill>
                  <a:schemeClr val="tx1"/>
                </a:solidFill>
              </a:rPr>
              <a:t> può essere proprio uno strumento di promozione di tali interessi: </a:t>
            </a:r>
            <a:r>
              <a:rPr lang="it-IT" b="1" i="1" dirty="0">
                <a:solidFill>
                  <a:srgbClr val="008000"/>
                </a:solidFill>
              </a:rPr>
              <a:t>«è legittima la clausola statutaria che preveda la destinazione parziale di utili </a:t>
            </a:r>
            <a:r>
              <a:rPr lang="it-IT" b="1" i="1" u="sng" dirty="0">
                <a:solidFill>
                  <a:srgbClr val="008000"/>
                </a:solidFill>
              </a:rPr>
              <a:t>alla cura di interessi correlati alla natura dell’attività di impresa esercitata</a:t>
            </a:r>
            <a:r>
              <a:rPr lang="it-IT" b="1" i="1" dirty="0">
                <a:solidFill>
                  <a:srgbClr val="008000"/>
                </a:solidFill>
              </a:rPr>
              <a:t>, a condizione che: 1) la finalità ideale non assuma connotati idonei a pregiudicare lo scopo lucrativo; 2) la destinazione e il relativo importo non siano predeterminati…»</a:t>
            </a:r>
          </a:p>
          <a:p>
            <a:pPr algn="just"/>
            <a:r>
              <a:rPr lang="it-IT" dirty="0"/>
              <a:t>Eterodestinazione, in via istituzionale, degli utili (ammissibilità secondo Cass. 11.12.2000 n. 15599)</a:t>
            </a:r>
          </a:p>
          <a:p>
            <a:pPr algn="just"/>
            <a:r>
              <a:rPr lang="it-IT" dirty="0"/>
              <a:t>Legittima solo in quanto parziale (= non prevalente sul lucro soggettivo). Ovviamente si è fuori dallo schema societario se il contratto prevede la destinazione a beneficenza dell’intero utile Cass. 14.10.1958 n. 3251</a:t>
            </a:r>
          </a:p>
          <a:p>
            <a:pPr algn="just"/>
            <a:r>
              <a:rPr lang="it-IT" dirty="0"/>
              <a:t>Problema: introduce un vincolo di carattere gestorio (la destinazione a terzi sarebbe atto della società, non dei soci); occorre esaminarne la legittimità anche sul piano gestorio</a:t>
            </a:r>
          </a:p>
          <a:p>
            <a:pPr algn="just"/>
            <a:r>
              <a:rPr lang="it-IT" dirty="0"/>
              <a:t>Conclusioni: legittimo prevedere una destinazione </a:t>
            </a:r>
            <a:r>
              <a:rPr lang="it-IT" i="1" dirty="0"/>
              <a:t>uno actu</a:t>
            </a:r>
            <a:r>
              <a:rPr lang="it-IT" dirty="0"/>
              <a:t> (ancorché reiterabile di anno in anno), anche se slegata dal settore di attività; illegittimo prevedere l’esercizio di un’attività erogativa da finanziare con gli utili; illegittimo definire nei dettagli </a:t>
            </a:r>
            <a:r>
              <a:rPr lang="it-IT" i="1" dirty="0"/>
              <a:t>quantum</a:t>
            </a:r>
            <a:r>
              <a:rPr lang="it-IT" dirty="0"/>
              <a:t> e destinatari dell’atto erogativo</a:t>
            </a:r>
          </a:p>
        </p:txBody>
      </p:sp>
    </p:spTree>
    <p:extLst>
      <p:ext uri="{BB962C8B-B14F-4D97-AF65-F5344CB8AC3E}">
        <p14:creationId xmlns:p14="http://schemas.microsoft.com/office/powerpoint/2010/main" val="3357562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A1D62-D981-2264-4D2A-9155BFED9822}"/>
              </a:ext>
            </a:extLst>
          </p:cNvPr>
          <p:cNvSpPr>
            <a:spLocks noGrp="1"/>
          </p:cNvSpPr>
          <p:nvPr>
            <p:ph type="title"/>
          </p:nvPr>
        </p:nvSpPr>
        <p:spPr/>
        <p:txBody>
          <a:bodyPr>
            <a:normAutofit/>
          </a:bodyPr>
          <a:lstStyle/>
          <a:p>
            <a:r>
              <a:rPr lang="it-IT" dirty="0"/>
              <a:t>La multiutility “HERA S.p.A.”</a:t>
            </a:r>
          </a:p>
        </p:txBody>
      </p:sp>
      <p:sp>
        <p:nvSpPr>
          <p:cNvPr id="3" name="Segnaposto contenuto 2">
            <a:extLst>
              <a:ext uri="{FF2B5EF4-FFF2-40B4-BE49-F238E27FC236}">
                <a16:creationId xmlns:a16="http://schemas.microsoft.com/office/drawing/2014/main" id="{F0B627D1-F79E-05CE-ED0C-E572A0F3ED59}"/>
              </a:ext>
            </a:extLst>
          </p:cNvPr>
          <p:cNvSpPr>
            <a:spLocks noGrp="1"/>
          </p:cNvSpPr>
          <p:nvPr>
            <p:ph sz="quarter" idx="13"/>
          </p:nvPr>
        </p:nvSpPr>
        <p:spPr/>
        <p:txBody>
          <a:bodyPr/>
          <a:lstStyle/>
          <a:p>
            <a:pPr algn="just"/>
            <a:r>
              <a:rPr lang="it-IT" dirty="0"/>
              <a:t>ART. 3 SCOPO</a:t>
            </a:r>
          </a:p>
          <a:p>
            <a:pPr algn="just"/>
            <a:r>
              <a:rPr lang="it-IT" dirty="0"/>
              <a:t>«3.2 La Società attua un modello di impresa con l’obiettivo di creare valore nel lungo termine per i propri azionisti attraverso la creazione di valore condiviso con i propri stakeholder. A tal fine la Società organizza e svolge attività di impresa anche con la finalità di favorire l’equità sociale e di contribuire al raggiungimento della neutralità di carbonio, alla rigenerazione delle risorse e alla resilienza del sistema dei servizi gestiti, a beneficio dei clienti, dell’ecosistema territoriale di riferimento e delle generazioni future (</a:t>
            </a:r>
            <a:r>
              <a:rPr lang="it-IT" b="1" dirty="0">
                <a:solidFill>
                  <a:srgbClr val="008000"/>
                </a:solidFill>
              </a:rPr>
              <a:t>Hera per il Pianeta, per le Persone e per la Prosperità</a:t>
            </a:r>
            <a:r>
              <a:rPr lang="it-IT" dirty="0"/>
              <a:t>). </a:t>
            </a:r>
            <a:r>
              <a:rPr lang="it-IT" b="1" dirty="0"/>
              <a:t>Il presente paragrafo non modifica quanto previsto al successivo articolo 4</a:t>
            </a:r>
            <a:r>
              <a:rPr lang="it-IT" dirty="0"/>
              <a:t>.» (n.d.r. relativo all’OGGETTO SOCIALE)</a:t>
            </a:r>
          </a:p>
        </p:txBody>
      </p:sp>
    </p:spTree>
    <p:extLst>
      <p:ext uri="{BB962C8B-B14F-4D97-AF65-F5344CB8AC3E}">
        <p14:creationId xmlns:p14="http://schemas.microsoft.com/office/powerpoint/2010/main" val="3074311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631D14-12F7-AC86-4726-9277620A0F3E}"/>
              </a:ext>
            </a:extLst>
          </p:cNvPr>
          <p:cNvSpPr>
            <a:spLocks noGrp="1"/>
          </p:cNvSpPr>
          <p:nvPr>
            <p:ph type="title"/>
          </p:nvPr>
        </p:nvSpPr>
        <p:spPr/>
        <p:txBody>
          <a:bodyPr/>
          <a:lstStyle/>
          <a:p>
            <a:r>
              <a:rPr lang="it-IT" dirty="0"/>
              <a:t>Clausole relative all’oggetto sociale</a:t>
            </a:r>
          </a:p>
        </p:txBody>
      </p:sp>
      <p:sp>
        <p:nvSpPr>
          <p:cNvPr id="3" name="Segnaposto contenuto 2">
            <a:extLst>
              <a:ext uri="{FF2B5EF4-FFF2-40B4-BE49-F238E27FC236}">
                <a16:creationId xmlns:a16="http://schemas.microsoft.com/office/drawing/2014/main" id="{4A25DF28-D0D8-F397-5159-CC72D133E85D}"/>
              </a:ext>
            </a:extLst>
          </p:cNvPr>
          <p:cNvSpPr>
            <a:spLocks noGrp="1"/>
          </p:cNvSpPr>
          <p:nvPr>
            <p:ph sz="quarter" idx="13"/>
          </p:nvPr>
        </p:nvSpPr>
        <p:spPr>
          <a:xfrm>
            <a:off x="913774" y="2367092"/>
            <a:ext cx="10363826" cy="3699411"/>
          </a:xfrm>
        </p:spPr>
        <p:txBody>
          <a:bodyPr>
            <a:normAutofit fontScale="92500" lnSpcReduction="10000"/>
          </a:bodyPr>
          <a:lstStyle/>
          <a:p>
            <a:pPr marL="0" indent="0" algn="just">
              <a:buNone/>
            </a:pPr>
            <a:r>
              <a:rPr lang="it-IT" i="1" dirty="0">
                <a:solidFill>
                  <a:srgbClr val="008000"/>
                </a:solidFill>
              </a:rPr>
              <a:t>Le clausole di sostenibilità </a:t>
            </a:r>
            <a:r>
              <a:rPr lang="it-IT" b="1" i="1" dirty="0">
                <a:solidFill>
                  <a:srgbClr val="008000"/>
                </a:solidFill>
              </a:rPr>
              <a:t>«integrano esclusivamente una modalità di perseguimento del fine di lucro senza aggiungere ad esso un ulteriore fine di utilità sociale, fine quest’ultimo di per sé estraneo al contratto di società come definito dall’art. 2247 c.c. e che pertanto non può essere inserito nell’oggetto sociale»</a:t>
            </a:r>
          </a:p>
          <a:p>
            <a:pPr algn="just"/>
            <a:r>
              <a:rPr lang="it-IT" dirty="0"/>
              <a:t>Il primo strumento di intervento in funzione dell’inserimento di finalità di sostenibilità è l’agire sul piano della </a:t>
            </a:r>
            <a:r>
              <a:rPr lang="it-IT" u="sng" dirty="0"/>
              <a:t>perimetrazione dell’attività economica</a:t>
            </a:r>
            <a:r>
              <a:rPr lang="it-IT" dirty="0"/>
              <a:t> che costituisce l’oggetto sociale (definendo i </a:t>
            </a:r>
            <a:r>
              <a:rPr lang="it-IT" u="sng" dirty="0"/>
              <a:t>settori di attività</a:t>
            </a:r>
            <a:r>
              <a:rPr lang="it-IT" dirty="0"/>
              <a:t> e pure i </a:t>
            </a:r>
            <a:r>
              <a:rPr lang="it-IT" u="sng" dirty="0"/>
              <a:t>modelli di attività</a:t>
            </a:r>
            <a:r>
              <a:rPr lang="it-IT" dirty="0"/>
              <a:t>): ciò ha l’effetto di vincolare (quantomeno sul piano interno) l’organo gestorio che, ai sensi dell’art. 2380-bis c.c., deve compiere le operazioni necessarie per l’attuazione dell’oggetto sociale </a:t>
            </a:r>
          </a:p>
          <a:p>
            <a:pPr algn="just"/>
            <a:r>
              <a:rPr lang="it-IT" dirty="0"/>
              <a:t>Il secondo strumento è prevedere limitazioni ai poteri gestori ex art. 2384 co. 2 c.c. </a:t>
            </a:r>
          </a:p>
          <a:p>
            <a:pPr marL="0" indent="0" algn="just">
              <a:buNone/>
            </a:pPr>
            <a:r>
              <a:rPr lang="it-IT" dirty="0"/>
              <a:t>N.B. </a:t>
            </a:r>
            <a:r>
              <a:rPr lang="it-IT" b="0" i="0" dirty="0">
                <a:effectLst/>
                <a:latin typeface="Tw Cen MT (Corpo)"/>
              </a:rPr>
              <a:t>se da una parte un oggetto sociale con caratteristiche di sostenibilità vincola l’organo amministrativo al suo conseguimento, dall’altra </a:t>
            </a:r>
            <a:r>
              <a:rPr lang="it-IT" i="0" dirty="0">
                <a:effectLst/>
                <a:latin typeface="Tw Cen MT (Corpo)"/>
              </a:rPr>
              <a:t>l’autonomia del potere gestorio </a:t>
            </a:r>
            <a:r>
              <a:rPr lang="it-IT" b="0" i="0" dirty="0">
                <a:effectLst/>
                <a:latin typeface="Tw Cen MT (Corpo)"/>
              </a:rPr>
              <a:t>verso i terzi deve rimanere intatta nel rispetto del principio di cui all’art. 2384, co. 2, c.c.</a:t>
            </a:r>
            <a:endParaRPr lang="it-IT" dirty="0">
              <a:latin typeface="Tw Cen MT (Corpo)"/>
            </a:endParaRPr>
          </a:p>
        </p:txBody>
      </p:sp>
    </p:spTree>
    <p:extLst>
      <p:ext uri="{BB962C8B-B14F-4D97-AF65-F5344CB8AC3E}">
        <p14:creationId xmlns:p14="http://schemas.microsoft.com/office/powerpoint/2010/main" val="2835745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1338C5-FDB1-FAD6-BA6D-F32BDC45E339}"/>
              </a:ext>
            </a:extLst>
          </p:cNvPr>
          <p:cNvSpPr>
            <a:spLocks noGrp="1"/>
          </p:cNvSpPr>
          <p:nvPr>
            <p:ph type="title"/>
          </p:nvPr>
        </p:nvSpPr>
        <p:spPr/>
        <p:txBody>
          <a:bodyPr>
            <a:normAutofit/>
          </a:bodyPr>
          <a:lstStyle/>
          <a:p>
            <a:r>
              <a:rPr lang="it-IT" dirty="0"/>
              <a:t>società strategiche (6 business </a:t>
            </a:r>
            <a:r>
              <a:rPr lang="it-IT" dirty="0" err="1"/>
              <a:t>unit</a:t>
            </a:r>
            <a:r>
              <a:rPr lang="it-IT" dirty="0"/>
              <a:t>) del Gruppo «AGSM AIM S.p.A.»</a:t>
            </a:r>
          </a:p>
        </p:txBody>
      </p:sp>
      <p:sp>
        <p:nvSpPr>
          <p:cNvPr id="3" name="Segnaposto contenuto 2">
            <a:extLst>
              <a:ext uri="{FF2B5EF4-FFF2-40B4-BE49-F238E27FC236}">
                <a16:creationId xmlns:a16="http://schemas.microsoft.com/office/drawing/2014/main" id="{EF33F830-6744-D884-F6D4-471290E71F6D}"/>
              </a:ext>
            </a:extLst>
          </p:cNvPr>
          <p:cNvSpPr>
            <a:spLocks noGrp="1"/>
          </p:cNvSpPr>
          <p:nvPr>
            <p:ph sz="quarter" idx="13"/>
          </p:nvPr>
        </p:nvSpPr>
        <p:spPr/>
        <p:txBody>
          <a:bodyPr>
            <a:noAutofit/>
          </a:bodyPr>
          <a:lstStyle/>
          <a:p>
            <a:pPr marL="0" indent="0" algn="just">
              <a:buNone/>
            </a:pPr>
            <a:r>
              <a:rPr lang="it-IT" sz="1700" dirty="0"/>
              <a:t>L’identica indicazione contenuta nella clausola sull’oggetto delle 6 società strategiche del Gruppo </a:t>
            </a:r>
            <a:r>
              <a:rPr lang="it-IT" sz="1700" b="0" i="0" u="none" strike="noStrike" baseline="0" dirty="0"/>
              <a:t>(testualmente in V-RETI S.p.A.) Art. 4.6 «La Società adotta un modello imprenditoriale virtuoso che tende a favorire l’eguaglianza, l’equità sociale, l’inclusione e a perseguire il </a:t>
            </a:r>
            <a:r>
              <a:rPr lang="it-IT" sz="1700" b="0" i="0" u="none" strike="noStrike" baseline="0" dirty="0">
                <a:solidFill>
                  <a:srgbClr val="008000"/>
                </a:solidFill>
              </a:rPr>
              <a:t>successo sostenibile</a:t>
            </a:r>
            <a:r>
              <a:rPr lang="it-IT" sz="1700" b="0" i="0" u="none" strike="noStrike" baseline="0" dirty="0"/>
              <a:t> attraverso la creazione di valore nel lungo termine a beneficio del Gruppo </a:t>
            </a:r>
            <a:r>
              <a:rPr lang="it-IT" sz="1700" b="0" i="0" u="none" strike="noStrike" baseline="0" dirty="0">
                <a:solidFill>
                  <a:srgbClr val="008000"/>
                </a:solidFill>
              </a:rPr>
              <a:t>tenendo conto degli interessi degli stakeholders rilevanti</a:t>
            </a:r>
            <a:r>
              <a:rPr lang="it-IT" sz="1700" b="0" i="0" u="none" strike="noStrike" baseline="0" dirty="0"/>
              <a:t>. A tal fine la Società organizza e svolge l’attività di impresa anche con la finalità di favorire la transizione energetica e la progressiva decarbonizzazione, la rigenerazione delle risorse e la solidità del sistema dei servizi gestiti, a beneficio dei clienti, della collettività, dell’ambiente, </a:t>
            </a:r>
            <a:r>
              <a:rPr lang="it-IT" sz="1700" b="1" i="0" u="none" strike="noStrike" baseline="0" dirty="0">
                <a:solidFill>
                  <a:srgbClr val="FFC000"/>
                </a:solidFill>
              </a:rPr>
              <a:t>delle generazioni future</a:t>
            </a:r>
            <a:r>
              <a:rPr lang="it-IT" sz="1700" b="0" i="0" u="none" strike="noStrike" baseline="0" dirty="0"/>
              <a:t>.»</a:t>
            </a:r>
          </a:p>
          <a:p>
            <a:pPr marL="0" indent="0" algn="just">
              <a:buNone/>
            </a:pPr>
            <a:r>
              <a:rPr lang="it-IT" sz="1700" dirty="0"/>
              <a:t>Dal sito web della Capogruppo «</a:t>
            </a:r>
            <a:r>
              <a:rPr lang="it-IT" sz="1700" b="0" i="0" dirty="0">
                <a:solidFill>
                  <a:srgbClr val="2F2D2D"/>
                </a:solidFill>
                <a:effectLst/>
              </a:rPr>
              <a:t>Gli Obiettivi di Sviluppo Sostenibile dell’Agenda 2030 e le straordinarie sfide derivanti dalla </a:t>
            </a:r>
            <a:r>
              <a:rPr lang="it-IT" sz="1700" i="0" dirty="0">
                <a:solidFill>
                  <a:srgbClr val="2F2D2D"/>
                </a:solidFill>
                <a:effectLst/>
              </a:rPr>
              <a:t>transizione energetica </a:t>
            </a:r>
            <a:r>
              <a:rPr lang="it-IT" sz="1700" b="0" i="0" dirty="0">
                <a:solidFill>
                  <a:srgbClr val="2F2D2D"/>
                </a:solidFill>
                <a:effectLst/>
              </a:rPr>
              <a:t>e dall’attualità, hanno accentuato la nostra sensibilità verso lo </a:t>
            </a:r>
            <a:r>
              <a:rPr lang="it-IT" sz="1700" i="0" dirty="0">
                <a:solidFill>
                  <a:srgbClr val="2F2D2D"/>
                </a:solidFill>
                <a:effectLst/>
              </a:rPr>
              <a:t>sviluppo sostenibile, </a:t>
            </a:r>
            <a:r>
              <a:rPr lang="it-IT" sz="1700" b="0" i="0" dirty="0">
                <a:solidFill>
                  <a:srgbClr val="2F2D2D"/>
                </a:solidFill>
                <a:effectLst/>
              </a:rPr>
              <a:t>che comporti anche un modello di fare impresa in grado di garantire resilienza, flessibilità ed efficacia nel lungo termine. Per rispondere a queste prove abbiamo presentato un Piano industriale al 2025 che vede nella sostenibilità la stella polare per lo sviluppo futuro, con investimenti per incrementare le fonti di produzione a energia rinnovabile, lo sviluppo dell’economia circolare, l’estensione delle reti di teleriscaldamento e il miglioramento dei servizi smart.»</a:t>
            </a:r>
            <a:endParaRPr lang="it-IT" sz="1700" dirty="0"/>
          </a:p>
        </p:txBody>
      </p:sp>
    </p:spTree>
    <p:extLst>
      <p:ext uri="{BB962C8B-B14F-4D97-AF65-F5344CB8AC3E}">
        <p14:creationId xmlns:p14="http://schemas.microsoft.com/office/powerpoint/2010/main" val="2139935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5E1B3D-1688-8A1B-71DE-8B7344E6F7B2}"/>
              </a:ext>
            </a:extLst>
          </p:cNvPr>
          <p:cNvSpPr>
            <a:spLocks noGrp="1"/>
          </p:cNvSpPr>
          <p:nvPr>
            <p:ph type="title"/>
          </p:nvPr>
        </p:nvSpPr>
        <p:spPr/>
        <p:txBody>
          <a:bodyPr/>
          <a:lstStyle/>
          <a:p>
            <a:r>
              <a:rPr lang="it-IT" dirty="0"/>
              <a:t>«ASCOPIAVE S.p.A.»</a:t>
            </a:r>
          </a:p>
        </p:txBody>
      </p:sp>
      <p:sp>
        <p:nvSpPr>
          <p:cNvPr id="3" name="Segnaposto contenuto 2">
            <a:extLst>
              <a:ext uri="{FF2B5EF4-FFF2-40B4-BE49-F238E27FC236}">
                <a16:creationId xmlns:a16="http://schemas.microsoft.com/office/drawing/2014/main" id="{6B24FB9A-5148-B886-1E9B-657D21AE333D}"/>
              </a:ext>
            </a:extLst>
          </p:cNvPr>
          <p:cNvSpPr>
            <a:spLocks noGrp="1"/>
          </p:cNvSpPr>
          <p:nvPr>
            <p:ph sz="quarter" idx="13"/>
          </p:nvPr>
        </p:nvSpPr>
        <p:spPr>
          <a:xfrm>
            <a:off x="913774" y="2163097"/>
            <a:ext cx="10363826" cy="3677263"/>
          </a:xfrm>
        </p:spPr>
        <p:txBody>
          <a:bodyPr>
            <a:normAutofit fontScale="85000" lnSpcReduction="10000"/>
          </a:bodyPr>
          <a:lstStyle/>
          <a:p>
            <a:pPr algn="just"/>
            <a:r>
              <a:rPr lang="it-IT" dirty="0"/>
              <a:t>Articolo 4 Oggetto sociale «4.1 La Società, direttamente o indirettamente, quindi anche per il tramite delle società controllate e/o partecipate, ovvero mediante intese con altri soggetti, sia in Italia che all’estero, ha per oggetto:</a:t>
            </a:r>
          </a:p>
          <a:p>
            <a:pPr algn="just"/>
            <a:r>
              <a:rPr lang="it-IT" b="1" dirty="0">
                <a:solidFill>
                  <a:schemeClr val="tx1"/>
                </a:solidFill>
              </a:rPr>
              <a:t>a. in via generale e sul piano teleologico, l'esercizio dell’attività d'impresa con l'obiettivo di perseguire il successo sostenibile quale creazione di valore a lungo termine a beneficio dei propri azionisti e degli altri stakeholder rilevanti per la Società</a:t>
            </a:r>
            <a:r>
              <a:rPr lang="it-IT" dirty="0"/>
              <a:t>;</a:t>
            </a:r>
          </a:p>
          <a:p>
            <a:pPr algn="just"/>
            <a:r>
              <a:rPr lang="it-IT" dirty="0"/>
              <a:t>b. l'esercizio, per usi civili, agricoli, artigianali e industriali, unitamente alla progettazione e/o realizzazione delle opere e degli impianti necessari, di attività di produzione e/o estrazione e/o coltivazione, di approvvigionamento e/o importazione, di stoccaggio, di trasporto, di distribuzione, di misurazione, di esportazione, di erogazione e vendita, anche al di fuori delle veicolazioni a mezzo rete di condotte e impianti, di gas naturale, o </a:t>
            </a:r>
            <a:r>
              <a:rPr lang="it-IT" dirty="0" err="1"/>
              <a:t>gpl</a:t>
            </a:r>
            <a:r>
              <a:rPr lang="it-IT" dirty="0"/>
              <a:t>, o biogas, o biometano, o idrogeno, o altri gas affini, in forma sia liquida che gassosa, ovvero di miscele che, in ragione dell’evoluzione tecnologica e regolamentare, abbiano a rendersi disponibili, sia quali combustibili che come vettori energetici. Sono incluse le prestazioni ed i servizi accessori e/o strumentali alle attività anzidette;</a:t>
            </a:r>
          </a:p>
          <a:p>
            <a:pPr algn="just"/>
            <a:r>
              <a:rPr lang="it-IT" dirty="0"/>
              <a:t>c. …..</a:t>
            </a:r>
          </a:p>
          <a:p>
            <a:pPr marL="0" indent="0" algn="just">
              <a:buNone/>
            </a:pPr>
            <a:endParaRPr lang="it-IT" dirty="0"/>
          </a:p>
        </p:txBody>
      </p:sp>
    </p:spTree>
    <p:extLst>
      <p:ext uri="{BB962C8B-B14F-4D97-AF65-F5344CB8AC3E}">
        <p14:creationId xmlns:p14="http://schemas.microsoft.com/office/powerpoint/2010/main" val="330023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45CFDD-AF35-72C9-F2C3-65C33DF9F902}"/>
              </a:ext>
            </a:extLst>
          </p:cNvPr>
          <p:cNvSpPr>
            <a:spLocks noGrp="1"/>
          </p:cNvSpPr>
          <p:nvPr>
            <p:ph type="title"/>
          </p:nvPr>
        </p:nvSpPr>
        <p:spPr/>
        <p:txBody>
          <a:bodyPr/>
          <a:lstStyle/>
          <a:p>
            <a:r>
              <a:rPr lang="it-IT" dirty="0"/>
              <a:t>«BREMBO S.p.A.»</a:t>
            </a:r>
          </a:p>
        </p:txBody>
      </p:sp>
      <p:sp>
        <p:nvSpPr>
          <p:cNvPr id="3" name="Segnaposto contenuto 2">
            <a:extLst>
              <a:ext uri="{FF2B5EF4-FFF2-40B4-BE49-F238E27FC236}">
                <a16:creationId xmlns:a16="http://schemas.microsoft.com/office/drawing/2014/main" id="{AA6FA846-24F7-4F6E-2CDF-63B8FAC0C974}"/>
              </a:ext>
            </a:extLst>
          </p:cNvPr>
          <p:cNvSpPr>
            <a:spLocks noGrp="1"/>
          </p:cNvSpPr>
          <p:nvPr>
            <p:ph sz="quarter" idx="13"/>
          </p:nvPr>
        </p:nvSpPr>
        <p:spPr/>
        <p:txBody>
          <a:bodyPr>
            <a:normAutofit fontScale="85000" lnSpcReduction="10000"/>
          </a:bodyPr>
          <a:lstStyle/>
          <a:p>
            <a:r>
              <a:rPr lang="it-IT" dirty="0"/>
              <a:t>Dal sito web. Governance: «Operiamo con trasparenza, tutelando gli interessi di tutti gli stakeholder con l’obiettivo di un successo sostenibile»</a:t>
            </a:r>
          </a:p>
          <a:p>
            <a:pPr algn="just"/>
            <a:r>
              <a:rPr lang="it-IT" dirty="0"/>
              <a:t>Dallo Statuto vigente Articolo 4. Oggetto sociale:</a:t>
            </a:r>
          </a:p>
          <a:p>
            <a:pPr algn="just"/>
            <a:r>
              <a:rPr lang="it-IT" dirty="0"/>
              <a:t>4.1. L’oggetto sociale della Società è l’esercizio – diretto e/o indiretto, attraverso l’assunzione di partecipazioni in attività ed imprese, sia in Italia che al di fuori dell’Italia e/o attraverso le proprie Controllate e investimenti in Italia ed all’estero – </a:t>
            </a:r>
            <a:r>
              <a:rPr lang="it-IT" b="1" dirty="0"/>
              <a:t>con l’obiettivo di perseguire un successo sostenibile</a:t>
            </a:r>
            <a:r>
              <a:rPr lang="it-IT" dirty="0"/>
              <a:t>, di quanto segue: a. tutte le attività industriali e tecnologiche, ivi comprese studio, progettazione, prototipazione, testing, design, sviluppo, applicazione, produzione, montaggio, vendita e/o distribuzione di parti e/o componenti e/o accessori di qualsiasi tipo (ivi compresi, a titolo esemplificativo, parti e/o componenti meccaniche e/o elettriche e/o elettroniche e/o meccatroniche relativi a modulo lato ruota, freni, materiale d’attrito, ruote, fuselli, pneumatici, sospensioni, ammortizzatori, centraline elettroniche, sensori, attuatori, rilevatori, componenti robotizzati, ecc.) destinati a qualsiasi mezzo di trasporto (anche non su gomma) di cose, beni e/o persone (vi compresi i veicoli a quattro, tre, due ruote, veicoli autonomi per trasporti di cose, beni e/o persone, monopattini, veicoli di nuova concezione tecnologica) ivi compresi …</a:t>
            </a:r>
          </a:p>
        </p:txBody>
      </p:sp>
    </p:spTree>
    <p:extLst>
      <p:ext uri="{BB962C8B-B14F-4D97-AF65-F5344CB8AC3E}">
        <p14:creationId xmlns:p14="http://schemas.microsoft.com/office/powerpoint/2010/main" val="3696660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6A1F54-1332-2D7E-3466-C7B079ACEC4A}"/>
              </a:ext>
            </a:extLst>
          </p:cNvPr>
          <p:cNvSpPr>
            <a:spLocks noGrp="1"/>
          </p:cNvSpPr>
          <p:nvPr>
            <p:ph type="title"/>
          </p:nvPr>
        </p:nvSpPr>
        <p:spPr/>
        <p:txBody>
          <a:bodyPr/>
          <a:lstStyle/>
          <a:p>
            <a:r>
              <a:rPr lang="it-IT" dirty="0"/>
              <a:t>«ERG S.p.A.»</a:t>
            </a:r>
          </a:p>
        </p:txBody>
      </p:sp>
      <p:sp>
        <p:nvSpPr>
          <p:cNvPr id="3" name="Segnaposto contenuto 2">
            <a:extLst>
              <a:ext uri="{FF2B5EF4-FFF2-40B4-BE49-F238E27FC236}">
                <a16:creationId xmlns:a16="http://schemas.microsoft.com/office/drawing/2014/main" id="{C2CBBE4C-DDA1-6EC0-DAEA-9CC194F8154F}"/>
              </a:ext>
            </a:extLst>
          </p:cNvPr>
          <p:cNvSpPr>
            <a:spLocks noGrp="1"/>
          </p:cNvSpPr>
          <p:nvPr>
            <p:ph sz="quarter" idx="13"/>
          </p:nvPr>
        </p:nvSpPr>
        <p:spPr/>
        <p:txBody>
          <a:bodyPr>
            <a:normAutofit/>
          </a:bodyPr>
          <a:lstStyle/>
          <a:p>
            <a:pPr algn="just"/>
            <a:r>
              <a:rPr lang="it-IT" u="sng" dirty="0"/>
              <a:t>Precedente</a:t>
            </a:r>
            <a:r>
              <a:rPr lang="it-IT" dirty="0"/>
              <a:t> «Articolo 3° La Società ha per oggetto ogni attività di produzione industriale, di commercio, di trasporto e di distribuzione di qualsiasi materia energetica</a:t>
            </a:r>
            <a:r>
              <a:rPr lang="it-IT" dirty="0">
                <a:solidFill>
                  <a:srgbClr val="FF0000"/>
                </a:solidFill>
              </a:rPr>
              <a:t>, in particolare del petrolio greggio, del gas naturale e di tutti i loro derivati</a:t>
            </a:r>
            <a:r>
              <a:rPr lang="it-IT" dirty="0"/>
              <a:t>, sia in proprio che per conto di terzi; nonché l’acquisto, la costruzione e la manutenzione delle relative attrezzature ed impianti.»</a:t>
            </a:r>
          </a:p>
          <a:p>
            <a:pPr algn="just"/>
            <a:r>
              <a:rPr lang="it-IT" u="sng" dirty="0"/>
              <a:t>Attuale</a:t>
            </a:r>
            <a:r>
              <a:rPr lang="it-IT" dirty="0"/>
              <a:t> ARTICOLO 3° La Società ha per oggetto ogni attività di produzione industriale, di commercio, di trasporto e di distribuzione di qualsiasi materia energetica, sia in proprio che per conto di terzi; nonché l’acquisto, la costruzione e la manutenzione delle relative attrezzature ed impianti.</a:t>
            </a:r>
          </a:p>
          <a:p>
            <a:pPr algn="just"/>
            <a:r>
              <a:rPr lang="it-IT" dirty="0"/>
              <a:t>Interessante la lettura del documento </a:t>
            </a:r>
            <a:r>
              <a:rPr lang="it-IT" b="1" dirty="0"/>
              <a:t>Politica per la gestione del dialogo con gli stakeholder </a:t>
            </a:r>
            <a:r>
              <a:rPr lang="it-IT" dirty="0"/>
              <a:t>approvata dal C.d.A. di ERG il 23.2.2024 (di cui infra)</a:t>
            </a:r>
          </a:p>
        </p:txBody>
      </p:sp>
    </p:spTree>
    <p:extLst>
      <p:ext uri="{BB962C8B-B14F-4D97-AF65-F5344CB8AC3E}">
        <p14:creationId xmlns:p14="http://schemas.microsoft.com/office/powerpoint/2010/main" val="2063911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784FA1-755E-44DF-F124-AB6E7E43ED58}"/>
              </a:ext>
            </a:extLst>
          </p:cNvPr>
          <p:cNvSpPr>
            <a:spLocks noGrp="1"/>
          </p:cNvSpPr>
          <p:nvPr>
            <p:ph type="title"/>
          </p:nvPr>
        </p:nvSpPr>
        <p:spPr/>
        <p:txBody>
          <a:bodyPr/>
          <a:lstStyle/>
          <a:p>
            <a:r>
              <a:rPr lang="it-IT" dirty="0"/>
              <a:t>Clausole relative alla gestione</a:t>
            </a:r>
          </a:p>
        </p:txBody>
      </p:sp>
      <p:sp>
        <p:nvSpPr>
          <p:cNvPr id="3" name="Segnaposto contenuto 2">
            <a:extLst>
              <a:ext uri="{FF2B5EF4-FFF2-40B4-BE49-F238E27FC236}">
                <a16:creationId xmlns:a16="http://schemas.microsoft.com/office/drawing/2014/main" id="{1878CAE3-616B-AB20-0B98-36988E45EE47}"/>
              </a:ext>
            </a:extLst>
          </p:cNvPr>
          <p:cNvSpPr>
            <a:spLocks noGrp="1"/>
          </p:cNvSpPr>
          <p:nvPr>
            <p:ph sz="quarter" idx="13"/>
          </p:nvPr>
        </p:nvSpPr>
        <p:spPr>
          <a:xfrm>
            <a:off x="913774" y="2367092"/>
            <a:ext cx="10363826" cy="3571592"/>
          </a:xfrm>
        </p:spPr>
        <p:txBody>
          <a:bodyPr>
            <a:normAutofit fontScale="92500" lnSpcReduction="20000"/>
          </a:bodyPr>
          <a:lstStyle/>
          <a:p>
            <a:pPr algn="just"/>
            <a:r>
              <a:rPr lang="it-IT" dirty="0"/>
              <a:t>Le «limitazioni» di cui all’art. 2384 c.c.</a:t>
            </a:r>
          </a:p>
          <a:p>
            <a:pPr algn="just"/>
            <a:r>
              <a:rPr lang="it-IT" dirty="0"/>
              <a:t>Possibile determinare indirizzi in positivo? </a:t>
            </a:r>
          </a:p>
          <a:p>
            <a:pPr algn="just"/>
            <a:r>
              <a:rPr lang="it-IT" dirty="0"/>
              <a:t>Possibile fissare obiettivi specifici?</a:t>
            </a:r>
          </a:p>
          <a:p>
            <a:pPr algn="just"/>
            <a:r>
              <a:rPr lang="it-IT" dirty="0"/>
              <a:t>Risposte tendenzialmente positive. Descrizione statutaria dell'attività e collocamento del c.d. </a:t>
            </a:r>
            <a:r>
              <a:rPr lang="it-IT" i="1" dirty="0"/>
              <a:t>«corporate </a:t>
            </a:r>
            <a:r>
              <a:rPr lang="it-IT" i="1" dirty="0" err="1"/>
              <a:t>purpose</a:t>
            </a:r>
            <a:r>
              <a:rPr lang="it-IT" i="1" dirty="0"/>
              <a:t>»</a:t>
            </a:r>
          </a:p>
          <a:p>
            <a:pPr algn="just"/>
            <a:r>
              <a:rPr lang="it-IT" dirty="0"/>
              <a:t>VINCOLI DI SISTEMA: NESSUNO SPAZIO DI ATTRIBUZIONE A TERZI - o ad A.I. - DI PREROGATIVE SU QUESTI TEMI</a:t>
            </a:r>
          </a:p>
          <a:p>
            <a:pPr lvl="1" algn="just"/>
            <a:r>
              <a:rPr lang="it-IT" sz="1900" dirty="0"/>
              <a:t>la descrizione deve attenere all’attività quindi: NO imposizione di specifici atti e NO trasformazione del ruolo degli amministratori da gestorio in esecutivo</a:t>
            </a:r>
          </a:p>
          <a:p>
            <a:pPr lvl="1" algn="just"/>
            <a:r>
              <a:rPr lang="it-IT" sz="1900" dirty="0"/>
              <a:t>la descrizione deve essere di un’attività economica, non attività erogativa o non produttiva: quindi necessario CRITERIO DI INERENZA ALL’ATTIVITÀ ECONOMICA</a:t>
            </a:r>
          </a:p>
          <a:p>
            <a:pPr marL="0" indent="0" algn="just">
              <a:buNone/>
            </a:pPr>
            <a:r>
              <a:rPr lang="it-IT" dirty="0"/>
              <a:t> </a:t>
            </a:r>
          </a:p>
        </p:txBody>
      </p:sp>
    </p:spTree>
    <p:extLst>
      <p:ext uri="{BB962C8B-B14F-4D97-AF65-F5344CB8AC3E}">
        <p14:creationId xmlns:p14="http://schemas.microsoft.com/office/powerpoint/2010/main" val="300979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08308F-07B1-C2BC-A6F4-BB3217602ACF}"/>
              </a:ext>
            </a:extLst>
          </p:cNvPr>
          <p:cNvSpPr>
            <a:spLocks noGrp="1"/>
          </p:cNvSpPr>
          <p:nvPr>
            <p:ph type="ctrTitle"/>
          </p:nvPr>
        </p:nvSpPr>
        <p:spPr/>
        <p:txBody>
          <a:bodyPr>
            <a:normAutofit/>
          </a:bodyPr>
          <a:lstStyle/>
          <a:p>
            <a:r>
              <a:rPr lang="it-IT" sz="5400" dirty="0"/>
              <a:t>LE CLAUSOLE STATUTARIE </a:t>
            </a:r>
            <a:br>
              <a:rPr lang="it-IT" sz="5400" dirty="0"/>
            </a:br>
            <a:r>
              <a:rPr lang="it-IT" sz="5400" dirty="0"/>
              <a:t>PER UNA GESTIONE SOSTENIBILE</a:t>
            </a:r>
          </a:p>
        </p:txBody>
      </p:sp>
      <p:sp>
        <p:nvSpPr>
          <p:cNvPr id="3" name="Sottotitolo 2">
            <a:extLst>
              <a:ext uri="{FF2B5EF4-FFF2-40B4-BE49-F238E27FC236}">
                <a16:creationId xmlns:a16="http://schemas.microsoft.com/office/drawing/2014/main" id="{2B6A89AF-E8FF-B4C3-5962-339F39FA2B74}"/>
              </a:ext>
            </a:extLst>
          </p:cNvPr>
          <p:cNvSpPr>
            <a:spLocks noGrp="1"/>
          </p:cNvSpPr>
          <p:nvPr>
            <p:ph type="subTitle" idx="1"/>
          </p:nvPr>
        </p:nvSpPr>
        <p:spPr/>
        <p:txBody>
          <a:bodyPr>
            <a:normAutofit fontScale="85000" lnSpcReduction="20000"/>
          </a:bodyPr>
          <a:lstStyle/>
          <a:p>
            <a:r>
              <a:rPr lang="it-IT" dirty="0"/>
              <a:t>Verona 4 giugno 2025</a:t>
            </a:r>
          </a:p>
          <a:p>
            <a:pPr algn="ctr"/>
            <a:r>
              <a:rPr lang="it-IT" dirty="0"/>
              <a:t>°°°°°</a:t>
            </a:r>
          </a:p>
          <a:p>
            <a:r>
              <a:rPr lang="it-IT" dirty="0"/>
              <a:t>Notaio Cristiano Casalini</a:t>
            </a:r>
          </a:p>
        </p:txBody>
      </p:sp>
    </p:spTree>
    <p:extLst>
      <p:ext uri="{BB962C8B-B14F-4D97-AF65-F5344CB8AC3E}">
        <p14:creationId xmlns:p14="http://schemas.microsoft.com/office/powerpoint/2010/main" val="679401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A3105-5C91-9413-386A-B7F12A6270EE}"/>
              </a:ext>
            </a:extLst>
          </p:cNvPr>
          <p:cNvSpPr>
            <a:spLocks noGrp="1"/>
          </p:cNvSpPr>
          <p:nvPr>
            <p:ph type="title"/>
          </p:nvPr>
        </p:nvSpPr>
        <p:spPr/>
        <p:txBody>
          <a:bodyPr/>
          <a:lstStyle/>
          <a:p>
            <a:r>
              <a:rPr lang="it-IT" dirty="0"/>
              <a:t>«SESA S.p.A.»</a:t>
            </a:r>
          </a:p>
        </p:txBody>
      </p:sp>
      <p:sp>
        <p:nvSpPr>
          <p:cNvPr id="3" name="Segnaposto contenuto 2">
            <a:extLst>
              <a:ext uri="{FF2B5EF4-FFF2-40B4-BE49-F238E27FC236}">
                <a16:creationId xmlns:a16="http://schemas.microsoft.com/office/drawing/2014/main" id="{91149EFC-4C5D-F797-9F99-AAF43CC5A637}"/>
              </a:ext>
            </a:extLst>
          </p:cNvPr>
          <p:cNvSpPr>
            <a:spLocks noGrp="1"/>
          </p:cNvSpPr>
          <p:nvPr>
            <p:ph sz="quarter" idx="13"/>
          </p:nvPr>
        </p:nvSpPr>
        <p:spPr/>
        <p:txBody>
          <a:bodyPr>
            <a:normAutofit fontScale="92500" lnSpcReduction="10000"/>
          </a:bodyPr>
          <a:lstStyle/>
          <a:p>
            <a:pPr algn="just"/>
            <a:r>
              <a:rPr lang="it-IT" dirty="0"/>
              <a:t>«Articolo 20.) Poteri di gestione.</a:t>
            </a:r>
          </a:p>
          <a:p>
            <a:pPr algn="just"/>
            <a:r>
              <a:rPr lang="it-IT" b="1" dirty="0"/>
              <a:t>L'organo amministrativo guida la società perseguendo il successo e la crescita sostenibile a beneficio degli azionisti</a:t>
            </a:r>
            <a:r>
              <a:rPr lang="it-IT" dirty="0"/>
              <a:t>. L'organo amministrativo è investito dei più ampi poteri per la gestione ordinaria e straordinaria della Società, con facoltà di compiere tutti gli atti ritenuti opportuni per il conseguimento dell'oggetto sociale, esclusi soltanto quelli riservati all'Assemblea dalla legge. </a:t>
            </a:r>
          </a:p>
          <a:p>
            <a:pPr algn="ctr"/>
            <a:r>
              <a:rPr lang="it-IT" dirty="0"/>
              <a:t> </a:t>
            </a:r>
          </a:p>
          <a:p>
            <a:pPr algn="ctr"/>
            <a:r>
              <a:rPr lang="it-IT" dirty="0"/>
              <a:t>Formula analoga ma più articolata inserita in altri Statuti</a:t>
            </a:r>
          </a:p>
          <a:p>
            <a:pPr algn="just"/>
            <a:r>
              <a:rPr kumimoji="0" lang="it-IT" sz="2000" b="0" i="0" u="none" strike="noStrike" kern="1200" cap="none" spc="0" normalizeH="0" baseline="0" noProof="0" dirty="0">
                <a:ln>
                  <a:noFill/>
                </a:ln>
                <a:solidFill>
                  <a:prstClr val="black">
                    <a:lumMod val="75000"/>
                    <a:lumOff val="25000"/>
                  </a:prstClr>
                </a:solidFill>
                <a:effectLst/>
                <a:uLnTx/>
                <a:uFillTx/>
                <a:ea typeface="+mn-ea"/>
                <a:cs typeface="+mn-cs"/>
              </a:rPr>
              <a:t>«</a:t>
            </a:r>
            <a:r>
              <a:rPr kumimoji="0" lang="it-IT" sz="2000" b="1" i="0" u="none" strike="noStrike" kern="1200" cap="none" spc="0" normalizeH="0" baseline="0" noProof="0" dirty="0">
                <a:ln>
                  <a:noFill/>
                </a:ln>
                <a:solidFill>
                  <a:prstClr val="black">
                    <a:lumMod val="75000"/>
                    <a:lumOff val="25000"/>
                  </a:prstClr>
                </a:solidFill>
                <a:effectLst/>
                <a:uLnTx/>
                <a:uFillTx/>
                <a:ea typeface="+mn-ea"/>
                <a:cs typeface="+mn-cs"/>
              </a:rPr>
              <a:t>Il Consiglio di Amministrazione</a:t>
            </a:r>
            <a:r>
              <a:rPr kumimoji="0" lang="it-IT" sz="2000" b="0" i="0" u="none" strike="noStrike" kern="1200" cap="none" spc="0" normalizeH="0" baseline="0" noProof="0" dirty="0">
                <a:ln>
                  <a:noFill/>
                </a:ln>
                <a:solidFill>
                  <a:prstClr val="black">
                    <a:lumMod val="75000"/>
                    <a:lumOff val="25000"/>
                  </a:prstClr>
                </a:solidFill>
                <a:effectLst/>
                <a:uLnTx/>
                <a:uFillTx/>
                <a:ea typeface="+mn-ea"/>
                <a:cs typeface="+mn-cs"/>
              </a:rPr>
              <a:t>, quale organo con funzione di supervisione strategica ai sensi della normativa pro tempore vigente, </a:t>
            </a:r>
            <a:r>
              <a:rPr kumimoji="0" lang="it-IT" sz="2000" b="1" i="0" u="none" strike="noStrike" kern="1200" cap="none" spc="0" normalizeH="0" baseline="0" noProof="0" dirty="0">
                <a:ln>
                  <a:noFill/>
                </a:ln>
                <a:solidFill>
                  <a:prstClr val="black">
                    <a:lumMod val="75000"/>
                    <a:lumOff val="25000"/>
                  </a:prstClr>
                </a:solidFill>
                <a:effectLst/>
                <a:uLnTx/>
                <a:uFillTx/>
                <a:ea typeface="+mn-ea"/>
                <a:cs typeface="+mn-cs"/>
              </a:rPr>
              <a:t>guida la Società perseguendo il successo sostenibile </a:t>
            </a:r>
            <a:r>
              <a:rPr kumimoji="0" lang="it-IT" sz="2000" b="0" i="0" u="none" strike="noStrike" kern="1200" cap="none" spc="0" normalizeH="0" baseline="0" noProof="0" dirty="0">
                <a:ln>
                  <a:noFill/>
                </a:ln>
                <a:solidFill>
                  <a:prstClr val="black">
                    <a:lumMod val="75000"/>
                    <a:lumOff val="25000"/>
                  </a:prstClr>
                </a:solidFill>
                <a:effectLst/>
                <a:uLnTx/>
                <a:uFillTx/>
                <a:ea typeface="+mn-ea"/>
                <a:cs typeface="+mn-cs"/>
              </a:rPr>
              <a:t>ai fini della creazione di valore </a:t>
            </a:r>
            <a:r>
              <a:rPr kumimoji="0" lang="it-IT" sz="2000" b="1" i="0" u="none" strike="noStrike" kern="1200" cap="none" spc="0" normalizeH="0" baseline="0" noProof="0" dirty="0">
                <a:ln>
                  <a:noFill/>
                </a:ln>
                <a:solidFill>
                  <a:prstClr val="black">
                    <a:lumMod val="75000"/>
                    <a:lumOff val="25000"/>
                  </a:prstClr>
                </a:solidFill>
                <a:effectLst/>
                <a:uLnTx/>
                <a:uFillTx/>
                <a:ea typeface="+mn-ea"/>
                <a:cs typeface="+mn-cs"/>
              </a:rPr>
              <a:t>nel lungo termine</a:t>
            </a:r>
            <a:r>
              <a:rPr kumimoji="0" lang="it-IT" sz="2000" b="0" i="0" u="none" strike="noStrike" kern="1200" cap="none" spc="0" normalizeH="0" baseline="0" noProof="0" dirty="0">
                <a:ln>
                  <a:noFill/>
                </a:ln>
                <a:solidFill>
                  <a:prstClr val="black">
                    <a:lumMod val="75000"/>
                    <a:lumOff val="25000"/>
                  </a:prstClr>
                </a:solidFill>
                <a:effectLst/>
                <a:uLnTx/>
                <a:uFillTx/>
                <a:ea typeface="+mn-ea"/>
                <a:cs typeface="+mn-cs"/>
              </a:rPr>
              <a:t> a beneficio degli azionisti, </a:t>
            </a:r>
            <a:r>
              <a:rPr kumimoji="0" lang="it-IT" sz="2000" b="1" i="0" u="none" strike="noStrike" kern="1200" cap="none" spc="0" normalizeH="0" baseline="0" noProof="0" dirty="0">
                <a:ln>
                  <a:noFill/>
                </a:ln>
                <a:solidFill>
                  <a:srgbClr val="008000"/>
                </a:solidFill>
                <a:effectLst/>
                <a:uLnTx/>
                <a:uFillTx/>
                <a:ea typeface="+mn-ea"/>
                <a:cs typeface="+mn-cs"/>
              </a:rPr>
              <a:t>tenendo conto degli interessi degli stakeholder rilevanti per la Società</a:t>
            </a:r>
            <a:r>
              <a:rPr kumimoji="0" lang="it-IT" sz="2000" b="0" i="0" u="none" strike="noStrike" kern="1200" cap="none" spc="0" normalizeH="0" baseline="0" noProof="0" dirty="0">
                <a:ln>
                  <a:noFill/>
                </a:ln>
                <a:solidFill>
                  <a:prstClr val="black">
                    <a:lumMod val="75000"/>
                    <a:lumOff val="25000"/>
                  </a:prstClr>
                </a:solidFill>
                <a:effectLst/>
                <a:uLnTx/>
                <a:uFillTx/>
                <a:ea typeface="+mn-ea"/>
                <a:cs typeface="+mn-cs"/>
              </a:rPr>
              <a:t>.» </a:t>
            </a:r>
            <a:endParaRPr lang="it-IT" dirty="0"/>
          </a:p>
        </p:txBody>
      </p:sp>
      <p:sp>
        <p:nvSpPr>
          <p:cNvPr id="4" name="Freccia a destra 3">
            <a:extLst>
              <a:ext uri="{FF2B5EF4-FFF2-40B4-BE49-F238E27FC236}">
                <a16:creationId xmlns:a16="http://schemas.microsoft.com/office/drawing/2014/main" id="{08DB19D0-3DA6-979F-B021-AF9E3AA01E0B}"/>
              </a:ext>
            </a:extLst>
          </p:cNvPr>
          <p:cNvSpPr/>
          <p:nvPr/>
        </p:nvSpPr>
        <p:spPr>
          <a:xfrm>
            <a:off x="4817494" y="5486399"/>
            <a:ext cx="1278193" cy="176980"/>
          </a:xfrm>
          <a:prstGeom prst="rightArrow">
            <a:avLst/>
          </a:prstGeom>
          <a:solidFill>
            <a:srgbClr val="00CC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09072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294CC2-D21E-9E84-7CED-FA059504B26A}"/>
              </a:ext>
            </a:extLst>
          </p:cNvPr>
          <p:cNvSpPr>
            <a:spLocks noGrp="1"/>
          </p:cNvSpPr>
          <p:nvPr>
            <p:ph type="title"/>
          </p:nvPr>
        </p:nvSpPr>
        <p:spPr/>
        <p:txBody>
          <a:bodyPr/>
          <a:lstStyle/>
          <a:p>
            <a:r>
              <a:rPr lang="it-IT" dirty="0"/>
              <a:t>Clausole sull’interesse sociale</a:t>
            </a:r>
          </a:p>
        </p:txBody>
      </p:sp>
      <p:sp>
        <p:nvSpPr>
          <p:cNvPr id="3" name="Segnaposto contenuto 2">
            <a:extLst>
              <a:ext uri="{FF2B5EF4-FFF2-40B4-BE49-F238E27FC236}">
                <a16:creationId xmlns:a16="http://schemas.microsoft.com/office/drawing/2014/main" id="{A351C2E9-54D2-4FA5-F169-186D82607FAB}"/>
              </a:ext>
            </a:extLst>
          </p:cNvPr>
          <p:cNvSpPr>
            <a:spLocks noGrp="1"/>
          </p:cNvSpPr>
          <p:nvPr>
            <p:ph sz="quarter" idx="13"/>
          </p:nvPr>
        </p:nvSpPr>
        <p:spPr/>
        <p:txBody>
          <a:bodyPr>
            <a:normAutofit/>
          </a:bodyPr>
          <a:lstStyle/>
          <a:p>
            <a:pPr algn="just"/>
            <a:r>
              <a:rPr lang="it-IT" dirty="0"/>
              <a:t>L’attenzione agli interessi degli stakeholders è sostanzialmente il perno della teoria della CSRD e può essere istituzionalizzata in via statutaria </a:t>
            </a:r>
            <a:r>
              <a:rPr lang="it-IT" b="1" i="1" dirty="0">
                <a:solidFill>
                  <a:srgbClr val="008000"/>
                </a:solidFill>
              </a:rPr>
              <a:t>«Si ritiene legittima la clausola statutaria (se analitica e specifica) che imponga agli amministratori di tenere conto degli interessi degli stakeholders nella delineazione delle politiche d’impresa e nella loro concreta attuazione»</a:t>
            </a:r>
            <a:r>
              <a:rPr lang="it-IT" b="1" dirty="0">
                <a:solidFill>
                  <a:srgbClr val="008000"/>
                </a:solidFill>
              </a:rPr>
              <a:t>.</a:t>
            </a:r>
            <a:r>
              <a:rPr lang="it-IT" dirty="0"/>
              <a:t> </a:t>
            </a:r>
          </a:p>
          <a:p>
            <a:pPr algn="just"/>
            <a:r>
              <a:rPr lang="it-IT" dirty="0"/>
              <a:t>MASSIMIZZAZIONE DEL PROFITTO // STRATEGIE DI SVILUPPO SOSTENIBILE:</a:t>
            </a:r>
          </a:p>
          <a:p>
            <a:pPr lvl="1" algn="just"/>
            <a:r>
              <a:rPr lang="it-IT" dirty="0"/>
              <a:t>legittime le clausole che impongono agli amministratori di tenere conto degli interessi diversi da quelli dei soci</a:t>
            </a:r>
          </a:p>
          <a:p>
            <a:pPr lvl="1" algn="just"/>
            <a:r>
              <a:rPr lang="it-IT" dirty="0"/>
              <a:t>ricadute sotto il profilo documentale</a:t>
            </a:r>
          </a:p>
          <a:p>
            <a:pPr lvl="1" algn="just"/>
            <a:r>
              <a:rPr lang="it-IT" dirty="0"/>
              <a:t>impatto relativo</a:t>
            </a:r>
          </a:p>
        </p:txBody>
      </p:sp>
    </p:spTree>
    <p:extLst>
      <p:ext uri="{BB962C8B-B14F-4D97-AF65-F5344CB8AC3E}">
        <p14:creationId xmlns:p14="http://schemas.microsoft.com/office/powerpoint/2010/main" val="546670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7F08A1-AB10-1DBD-894B-0DB483C644F4}"/>
              </a:ext>
            </a:extLst>
          </p:cNvPr>
          <p:cNvSpPr>
            <a:spLocks noGrp="1"/>
          </p:cNvSpPr>
          <p:nvPr>
            <p:ph type="title"/>
          </p:nvPr>
        </p:nvSpPr>
        <p:spPr/>
        <p:txBody>
          <a:bodyPr/>
          <a:lstStyle/>
          <a:p>
            <a:r>
              <a:rPr lang="it-IT" dirty="0"/>
              <a:t>… continua</a:t>
            </a:r>
          </a:p>
        </p:txBody>
      </p:sp>
      <p:sp>
        <p:nvSpPr>
          <p:cNvPr id="3" name="Segnaposto contenuto 2">
            <a:extLst>
              <a:ext uri="{FF2B5EF4-FFF2-40B4-BE49-F238E27FC236}">
                <a16:creationId xmlns:a16="http://schemas.microsoft.com/office/drawing/2014/main" id="{0EF59DA8-B8CA-0286-D5A7-316C19DE3ED3}"/>
              </a:ext>
            </a:extLst>
          </p:cNvPr>
          <p:cNvSpPr>
            <a:spLocks noGrp="1"/>
          </p:cNvSpPr>
          <p:nvPr>
            <p:ph sz="quarter" idx="13"/>
          </p:nvPr>
        </p:nvSpPr>
        <p:spPr/>
        <p:txBody>
          <a:bodyPr/>
          <a:lstStyle/>
          <a:p>
            <a:pPr algn="just"/>
            <a:r>
              <a:rPr lang="it-IT" dirty="0"/>
              <a:t>individuazione di specifici obiettivi // enunciazione di principi ispiratori</a:t>
            </a:r>
          </a:p>
          <a:p>
            <a:pPr algn="just"/>
            <a:r>
              <a:rPr lang="it-IT" dirty="0"/>
              <a:t>ampliamento degli spazi di discrezionalità degli amministratori</a:t>
            </a:r>
          </a:p>
          <a:p>
            <a:pPr algn="just"/>
            <a:r>
              <a:rPr lang="it-IT" dirty="0"/>
              <a:t>varietà degli interessi degli stakeholders</a:t>
            </a:r>
          </a:p>
          <a:p>
            <a:pPr algn="just"/>
            <a:r>
              <a:rPr lang="it-IT" dirty="0"/>
              <a:t>problemi di </a:t>
            </a:r>
            <a:r>
              <a:rPr lang="it-IT" i="1" dirty="0"/>
              <a:t>enforcement</a:t>
            </a:r>
            <a:r>
              <a:rPr lang="it-IT" dirty="0"/>
              <a:t> e azionabilità delle pretese di terzi // legittimazione ad agire</a:t>
            </a:r>
          </a:p>
          <a:p>
            <a:pPr marL="0" indent="0" algn="just">
              <a:buNone/>
            </a:pPr>
            <a:r>
              <a:rPr lang="it-IT" b="1" i="1" dirty="0">
                <a:solidFill>
                  <a:srgbClr val="008000"/>
                </a:solidFill>
              </a:rPr>
              <a:t>«Si ritengono legittime le clausole statutarie che attribuiscano poteri di voice a determinati stakeholders mediante la previsione di luoghi di sistematica consultazione»</a:t>
            </a:r>
          </a:p>
          <a:p>
            <a:endParaRPr lang="it-IT" dirty="0"/>
          </a:p>
        </p:txBody>
      </p:sp>
    </p:spTree>
    <p:extLst>
      <p:ext uri="{BB962C8B-B14F-4D97-AF65-F5344CB8AC3E}">
        <p14:creationId xmlns:p14="http://schemas.microsoft.com/office/powerpoint/2010/main" val="1836740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633ABC-B82B-F18E-97C9-41FB304DFD8A}"/>
              </a:ext>
            </a:extLst>
          </p:cNvPr>
          <p:cNvSpPr>
            <a:spLocks noGrp="1"/>
          </p:cNvSpPr>
          <p:nvPr>
            <p:ph type="title"/>
          </p:nvPr>
        </p:nvSpPr>
        <p:spPr/>
        <p:txBody>
          <a:bodyPr/>
          <a:lstStyle/>
          <a:p>
            <a:r>
              <a:rPr lang="it-IT" dirty="0"/>
              <a:t>Clausole sulla struttura organizzativa</a:t>
            </a:r>
          </a:p>
        </p:txBody>
      </p:sp>
      <p:sp>
        <p:nvSpPr>
          <p:cNvPr id="3" name="Segnaposto contenuto 2">
            <a:extLst>
              <a:ext uri="{FF2B5EF4-FFF2-40B4-BE49-F238E27FC236}">
                <a16:creationId xmlns:a16="http://schemas.microsoft.com/office/drawing/2014/main" id="{9ACA4B17-AB14-848D-4A1C-F80635B62B9C}"/>
              </a:ext>
            </a:extLst>
          </p:cNvPr>
          <p:cNvSpPr>
            <a:spLocks noGrp="1"/>
          </p:cNvSpPr>
          <p:nvPr>
            <p:ph sz="quarter" idx="13"/>
          </p:nvPr>
        </p:nvSpPr>
        <p:spPr>
          <a:xfrm>
            <a:off x="913774" y="1946787"/>
            <a:ext cx="10363826" cy="4139381"/>
          </a:xfrm>
        </p:spPr>
        <p:txBody>
          <a:bodyPr>
            <a:normAutofit fontScale="92500" lnSpcReduction="20000"/>
          </a:bodyPr>
          <a:lstStyle/>
          <a:p>
            <a:pPr algn="just"/>
            <a:r>
              <a:rPr lang="it-IT" dirty="0"/>
              <a:t>Introduzione di forme di dialogo con gli stakeholders o di interazione con comitati etici </a:t>
            </a:r>
          </a:p>
          <a:p>
            <a:pPr algn="just"/>
            <a:r>
              <a:rPr lang="it-IT" u="sng" dirty="0"/>
              <a:t>Vincoli di sistema</a:t>
            </a:r>
            <a:r>
              <a:rPr lang="it-IT" dirty="0"/>
              <a:t>:</a:t>
            </a:r>
          </a:p>
          <a:p>
            <a:pPr lvl="1" algn="just"/>
            <a:r>
              <a:rPr lang="it-IT" dirty="0"/>
              <a:t>Sulla nomina degli amministratori § Sull’articolazione delle funzioni nelle s.p.a. § Sull’esclusività delle competenze gestorie</a:t>
            </a:r>
          </a:p>
          <a:p>
            <a:pPr algn="just"/>
            <a:r>
              <a:rPr lang="it-IT" dirty="0"/>
              <a:t>Possibilità:</a:t>
            </a:r>
          </a:p>
          <a:p>
            <a:pPr lvl="1" algn="just"/>
            <a:r>
              <a:rPr lang="it-IT" dirty="0"/>
              <a:t>Introduzione di comitati etici esterni o rappresentativi degli stakeholders nella fase istruttoria, ma senza vincoli generali per gli amministratori</a:t>
            </a:r>
          </a:p>
          <a:p>
            <a:pPr lvl="1" algn="just"/>
            <a:r>
              <a:rPr lang="it-IT" dirty="0"/>
              <a:t>(Forse) subordinazione di specifiche tipologie di operazioni al consenso di un comitato esterno o di stakeholders individuati </a:t>
            </a:r>
          </a:p>
          <a:p>
            <a:pPr lvl="1" algn="just"/>
            <a:r>
              <a:rPr lang="it-IT" dirty="0"/>
              <a:t>Subordinazione del compenso degli amministratori a una valutazione di performance ambientale o sociale affidata a esperti indipendenti (determinazione vincolante di una parte del compenso sulla base di </a:t>
            </a:r>
            <a:r>
              <a:rPr lang="it-IT" dirty="0" err="1"/>
              <a:t>KPIs</a:t>
            </a:r>
            <a:r>
              <a:rPr lang="it-IT" dirty="0"/>
              <a:t> ESG) </a:t>
            </a:r>
          </a:p>
          <a:p>
            <a:pPr lvl="1" algn="just"/>
            <a:r>
              <a:rPr lang="it-IT" dirty="0"/>
              <a:t>Previsione di relazioni non finanziarie a cura di un comitato etico</a:t>
            </a:r>
          </a:p>
          <a:p>
            <a:pPr lvl="1" algn="just"/>
            <a:r>
              <a:rPr lang="it-IT" dirty="0"/>
              <a:t>NO OBBLIGO DI ATTUAZIONE DI OPERAZIONI RICHIESTE DA TERZI</a:t>
            </a:r>
          </a:p>
          <a:p>
            <a:pPr lvl="1" algn="just"/>
            <a:r>
              <a:rPr lang="it-IT" dirty="0"/>
              <a:t>OSSERVAZIONE Si pongono evidentemente </a:t>
            </a:r>
            <a:r>
              <a:rPr lang="it-IT" u="sng" dirty="0"/>
              <a:t>su un piano diverso</a:t>
            </a:r>
            <a:r>
              <a:rPr lang="it-IT" dirty="0"/>
              <a:t> quelle scelte statutarie volte a prevedere l’istituzione di </a:t>
            </a:r>
            <a:r>
              <a:rPr lang="it-IT" b="1" dirty="0"/>
              <a:t>comitati interni al C.d.A.</a:t>
            </a:r>
            <a:r>
              <a:rPr lang="it-IT" dirty="0"/>
              <a:t> in materia di sostenibilità o volte ad introdurre a livello di assetti amministrativi adeguati specifiche </a:t>
            </a:r>
            <a:r>
              <a:rPr lang="it-IT" i="1" dirty="0"/>
              <a:t>policy</a:t>
            </a:r>
            <a:r>
              <a:rPr lang="it-IT" dirty="0"/>
              <a:t> di sostenibilità, volte a delineare le strategie in questo campo</a:t>
            </a:r>
          </a:p>
          <a:p>
            <a:pPr lvl="1" algn="just"/>
            <a:endParaRPr lang="it-IT" dirty="0"/>
          </a:p>
        </p:txBody>
      </p:sp>
    </p:spTree>
    <p:extLst>
      <p:ext uri="{BB962C8B-B14F-4D97-AF65-F5344CB8AC3E}">
        <p14:creationId xmlns:p14="http://schemas.microsoft.com/office/powerpoint/2010/main" val="4057677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E679BC-596F-9C4D-CE60-CF9E5DAA66EC}"/>
              </a:ext>
            </a:extLst>
          </p:cNvPr>
          <p:cNvSpPr>
            <a:spLocks noGrp="1"/>
          </p:cNvSpPr>
          <p:nvPr>
            <p:ph type="title"/>
          </p:nvPr>
        </p:nvSpPr>
        <p:spPr/>
        <p:txBody>
          <a:bodyPr/>
          <a:lstStyle/>
          <a:p>
            <a:r>
              <a:rPr lang="it-IT" dirty="0"/>
              <a:t>«MUNDYS S.p.A.»</a:t>
            </a:r>
          </a:p>
        </p:txBody>
      </p:sp>
      <p:sp>
        <p:nvSpPr>
          <p:cNvPr id="3" name="Segnaposto contenuto 2">
            <a:extLst>
              <a:ext uri="{FF2B5EF4-FFF2-40B4-BE49-F238E27FC236}">
                <a16:creationId xmlns:a16="http://schemas.microsoft.com/office/drawing/2014/main" id="{5492DA61-6FB5-8538-4FE0-02609B070754}"/>
              </a:ext>
            </a:extLst>
          </p:cNvPr>
          <p:cNvSpPr>
            <a:spLocks noGrp="1"/>
          </p:cNvSpPr>
          <p:nvPr>
            <p:ph sz="quarter" idx="13"/>
          </p:nvPr>
        </p:nvSpPr>
        <p:spPr>
          <a:xfrm>
            <a:off x="913774" y="2045110"/>
            <a:ext cx="10363826" cy="3972232"/>
          </a:xfrm>
        </p:spPr>
        <p:txBody>
          <a:bodyPr>
            <a:noAutofit/>
          </a:bodyPr>
          <a:lstStyle/>
          <a:p>
            <a:pPr algn="just">
              <a:lnSpc>
                <a:spcPct val="100000"/>
              </a:lnSpc>
              <a:spcBef>
                <a:spcPts val="0"/>
              </a:spcBef>
            </a:pPr>
            <a:r>
              <a:rPr lang="it-IT" sz="1600" dirty="0"/>
              <a:t>Articolo 38. </a:t>
            </a:r>
            <a:r>
              <a:rPr lang="it-IT" sz="1600" b="1" dirty="0">
                <a:solidFill>
                  <a:srgbClr val="FF0000"/>
                </a:solidFill>
              </a:rPr>
              <a:t>Comitati interni</a:t>
            </a:r>
          </a:p>
          <a:p>
            <a:pPr algn="just">
              <a:lnSpc>
                <a:spcPct val="100000"/>
              </a:lnSpc>
              <a:spcBef>
                <a:spcPts val="0"/>
              </a:spcBef>
            </a:pPr>
            <a:r>
              <a:rPr lang="it-IT" sz="1600" dirty="0"/>
              <a:t>38.1 Nella misura massima consentita dalla Legge vigente, il Consiglio di Amministrazione manterrà i seguenti comitati (i "Comitati"):</a:t>
            </a:r>
          </a:p>
          <a:p>
            <a:pPr algn="just">
              <a:lnSpc>
                <a:spcPct val="100000"/>
              </a:lnSpc>
              <a:spcBef>
                <a:spcPts val="0"/>
              </a:spcBef>
            </a:pPr>
            <a:r>
              <a:rPr lang="it-IT" sz="1600" dirty="0"/>
              <a:t>(a) un "Comitato per gli Investimenti", il cui presidente sarà designato dagli Azionisti A; ​</a:t>
            </a:r>
          </a:p>
          <a:p>
            <a:pPr algn="just">
              <a:lnSpc>
                <a:spcPct val="100000"/>
              </a:lnSpc>
              <a:spcBef>
                <a:spcPts val="0"/>
              </a:spcBef>
            </a:pPr>
            <a:r>
              <a:rPr lang="it-IT" sz="1600" dirty="0"/>
              <a:t>(b) un </a:t>
            </a:r>
            <a:r>
              <a:rPr lang="it-IT" sz="1600" b="1" dirty="0"/>
              <a:t>"Comitato per il Controllo, i Rischi e la Sostenibilità"</a:t>
            </a:r>
            <a:r>
              <a:rPr lang="it-IT" sz="1600" dirty="0"/>
              <a:t>, il cui presidente sarà designato dagli Azionisti B; ​</a:t>
            </a:r>
          </a:p>
          <a:p>
            <a:pPr algn="just">
              <a:lnSpc>
                <a:spcPct val="100000"/>
              </a:lnSpc>
              <a:spcBef>
                <a:spcPts val="0"/>
              </a:spcBef>
            </a:pPr>
            <a:r>
              <a:rPr lang="it-IT" sz="1600" dirty="0"/>
              <a:t>(c) un "Comitato Remunerazioni", il cui presidente sarà designato dagli Azionisti A. ​</a:t>
            </a:r>
          </a:p>
          <a:p>
            <a:pPr algn="just">
              <a:lnSpc>
                <a:spcPct val="100000"/>
              </a:lnSpc>
              <a:spcBef>
                <a:spcPts val="0"/>
              </a:spcBef>
            </a:pPr>
            <a:r>
              <a:rPr lang="it-IT" sz="1600" dirty="0"/>
              <a:t>38.2 A partire dalla loro nomina iniziale e nella misura massima consentita dalla Legge vigente, i Comitati saranno composti da 3 (tre) membri, dei quali 1 (uno) membro sarà designato dagli Azionisti B e 2 (due) membri saranno designati dagli Azionisti A. ​ Le disposizioni di cui agli Articoli 27.2, 27.3, 27.4 e 27.5 trovano applicazione </a:t>
            </a:r>
            <a:r>
              <a:rPr lang="it-IT" sz="1600" i="1" dirty="0" err="1"/>
              <a:t>mutatis</a:t>
            </a:r>
            <a:r>
              <a:rPr lang="it-IT" sz="1600" i="1" dirty="0"/>
              <a:t> </a:t>
            </a:r>
            <a:r>
              <a:rPr lang="it-IT" sz="1600" i="1" dirty="0" err="1"/>
              <a:t>mutandis</a:t>
            </a:r>
            <a:r>
              <a:rPr lang="it-IT" sz="1600" dirty="0"/>
              <a:t>. ​</a:t>
            </a:r>
          </a:p>
          <a:p>
            <a:pPr algn="just">
              <a:lnSpc>
                <a:spcPct val="100000"/>
              </a:lnSpc>
              <a:spcBef>
                <a:spcPts val="0"/>
              </a:spcBef>
            </a:pPr>
            <a:r>
              <a:rPr lang="it-IT" sz="1600" dirty="0"/>
              <a:t>38.3 </a:t>
            </a:r>
            <a:r>
              <a:rPr lang="it-IT" sz="1600" b="1" dirty="0"/>
              <a:t>I Comitati saranno composti esclusivamente da Amministratori, agiranno come organi consultivi del Consiglio e avranno il diritto di esprimere pareri al Consiglio e di rappresentare le loro opinioni nell'ambito delle rispettive aree di competenza del Comitato, senza alcun potere decisionale, di veto o di parere vincolante</a:t>
            </a:r>
            <a:r>
              <a:rPr lang="it-IT" sz="1600" dirty="0"/>
              <a:t>. ​</a:t>
            </a:r>
          </a:p>
          <a:p>
            <a:pPr algn="just">
              <a:lnSpc>
                <a:spcPct val="100000"/>
              </a:lnSpc>
              <a:spcBef>
                <a:spcPts val="0"/>
              </a:spcBef>
            </a:pPr>
            <a:r>
              <a:rPr lang="it-IT" sz="1600" dirty="0"/>
              <a:t>38.4 Il Comitato per gli Investimenti discuterà la pipeline di operazioni basate sulla Politica M&amp;A, nonché le potenziali aree di interesse per l'espansione di tale Politica M&amp;A, il tutto come indicato nella Politica M&amp;A. ​»</a:t>
            </a:r>
          </a:p>
        </p:txBody>
      </p:sp>
    </p:spTree>
    <p:extLst>
      <p:ext uri="{BB962C8B-B14F-4D97-AF65-F5344CB8AC3E}">
        <p14:creationId xmlns:p14="http://schemas.microsoft.com/office/powerpoint/2010/main" val="619759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2B7DBC-A6A7-751F-5CD8-AA08BF94A483}"/>
              </a:ext>
            </a:extLst>
          </p:cNvPr>
          <p:cNvSpPr>
            <a:spLocks noGrp="1"/>
          </p:cNvSpPr>
          <p:nvPr>
            <p:ph type="title"/>
          </p:nvPr>
        </p:nvSpPr>
        <p:spPr/>
        <p:txBody>
          <a:bodyPr/>
          <a:lstStyle/>
          <a:p>
            <a:r>
              <a:rPr lang="it-IT" dirty="0"/>
              <a:t>La gestione del dialogo</a:t>
            </a:r>
            <a:br>
              <a:rPr lang="it-IT" dirty="0"/>
            </a:br>
            <a:r>
              <a:rPr lang="it-IT" dirty="0"/>
              <a:t>con gli stakeholders</a:t>
            </a:r>
          </a:p>
        </p:txBody>
      </p:sp>
      <p:sp>
        <p:nvSpPr>
          <p:cNvPr id="3" name="Segnaposto contenuto 2">
            <a:extLst>
              <a:ext uri="{FF2B5EF4-FFF2-40B4-BE49-F238E27FC236}">
                <a16:creationId xmlns:a16="http://schemas.microsoft.com/office/drawing/2014/main" id="{D13BEC51-A514-15BE-6F19-C6A107FF7C8C}"/>
              </a:ext>
            </a:extLst>
          </p:cNvPr>
          <p:cNvSpPr>
            <a:spLocks noGrp="1"/>
          </p:cNvSpPr>
          <p:nvPr>
            <p:ph sz="quarter" idx="13"/>
          </p:nvPr>
        </p:nvSpPr>
        <p:spPr/>
        <p:txBody>
          <a:bodyPr>
            <a:normAutofit fontScale="77500" lnSpcReduction="20000"/>
          </a:bodyPr>
          <a:lstStyle/>
          <a:p>
            <a:r>
              <a:rPr lang="it-IT" dirty="0"/>
              <a:t>1. Finalità della Politica </a:t>
            </a:r>
          </a:p>
          <a:p>
            <a:pPr algn="just"/>
            <a:r>
              <a:rPr lang="it-IT" dirty="0"/>
              <a:t>ERG S.p.A. (“ERG” o la “Società”), coerentemente con il proprio modello di engagement basato sulla trasparenza e la valorizzazione dei rapporti, ritiene che sia funzionale all’obiettivo di creare valore condiviso e sostenibile nel medio-lungo termine promuovere lo sviluppo e il mantenimento di un dialogo continuativo, proficuo e trasparente, improntato alla reciproca fiducia, con i propri Stakeholder (come di seguito individuati). Affinché il dialogo con tali soggetti si svolga secondo i principi sopra indicati, il Consiglio di Amministrazione di ERG, sentito il Comitato Controllo Rischi e Sostenibilità (come di seguito definito), ha approvato la presente politica per la gestione del dialogo con gli stakeholder (la “Politica”), anche tenuto conto delle raccomandazioni al riguardo formulate dal Codice di Corporate Governance (come di seguito definito) e delle politiche di engagement adottate proprio da alcuni Stakeholder (tra i quali investitori istituzionali e gestori di attivi, in entrambi i casi come definiti nel TUF).</a:t>
            </a:r>
          </a:p>
          <a:p>
            <a:pPr algn="just"/>
            <a:r>
              <a:rPr lang="it-IT" b="1" dirty="0">
                <a:solidFill>
                  <a:srgbClr val="00B050"/>
                </a:solidFill>
              </a:rPr>
              <a:t>Stakeholder</a:t>
            </a:r>
            <a:r>
              <a:rPr lang="it-IT" dirty="0"/>
              <a:t>: qualsiasi soggetto che abbia un interesse nel Gruppo ERG tra cui le istituzioni, gli azionisti, i partner commerciali, le comunità finanziarie, le comunità locali, </a:t>
            </a:r>
            <a:r>
              <a:rPr lang="it-IT" b="1" i="1" dirty="0">
                <a:solidFill>
                  <a:srgbClr val="FFC000"/>
                </a:solidFill>
              </a:rPr>
              <a:t>le generazioni future</a:t>
            </a:r>
            <a:r>
              <a:rPr lang="it-IT" dirty="0"/>
              <a:t>, i dipendenti del Gruppo ERG, le organizzazioni sindacali, i fornitori, i clienti e i media</a:t>
            </a:r>
          </a:p>
          <a:p>
            <a:pPr algn="just"/>
            <a:r>
              <a:rPr lang="it-IT" dirty="0"/>
              <a:t>(invece, ad es. in SNAM S.p.A., nel proprio documento «Politica per la gestione del dialogo con azionisti e altri soggetti interessati» sono definiti </a:t>
            </a:r>
            <a:r>
              <a:rPr lang="it-IT" b="1" dirty="0"/>
              <a:t>Soggetti </a:t>
            </a:r>
            <a:r>
              <a:rPr lang="it-IT" sz="2100" b="1" dirty="0"/>
              <a:t>Interessati </a:t>
            </a:r>
            <a:r>
              <a:rPr lang="it-IT" sz="2100" b="0" i="0" u="none" strike="noStrike" baseline="0" dirty="0">
                <a:solidFill>
                  <a:srgbClr val="004FD2"/>
                </a:solidFill>
              </a:rPr>
              <a:t>gli azionisti della Società, i titolari di altri strumenti finanziari emessi dalla stessa, i </a:t>
            </a:r>
            <a:r>
              <a:rPr lang="it-IT" sz="2100" b="0" i="1" u="none" strike="noStrike" baseline="0" dirty="0">
                <a:solidFill>
                  <a:srgbClr val="004FD2"/>
                </a:solidFill>
              </a:rPr>
              <a:t>Proxy Advisors </a:t>
            </a:r>
            <a:r>
              <a:rPr lang="it-IT" sz="2100" b="0" i="0" u="none" strike="noStrike" baseline="0" dirty="0">
                <a:solidFill>
                  <a:srgbClr val="004FD2"/>
                </a:solidFill>
              </a:rPr>
              <a:t>e le agenzie di </a:t>
            </a:r>
            <a:r>
              <a:rPr lang="it-IT" sz="2100" b="0" i="1" u="none" strike="noStrike" baseline="0" dirty="0">
                <a:solidFill>
                  <a:srgbClr val="004FD2"/>
                </a:solidFill>
              </a:rPr>
              <a:t>rating</a:t>
            </a:r>
            <a:r>
              <a:rPr lang="it-IT" sz="2100" b="0" u="none" strike="noStrike" baseline="0" dirty="0">
                <a:solidFill>
                  <a:schemeClr val="tx1"/>
                </a:solidFill>
              </a:rPr>
              <a:t>).</a:t>
            </a:r>
            <a:endParaRPr lang="it-IT" sz="2100" dirty="0">
              <a:solidFill>
                <a:schemeClr val="tx1"/>
              </a:solidFill>
            </a:endParaRPr>
          </a:p>
        </p:txBody>
      </p:sp>
    </p:spTree>
    <p:extLst>
      <p:ext uri="{BB962C8B-B14F-4D97-AF65-F5344CB8AC3E}">
        <p14:creationId xmlns:p14="http://schemas.microsoft.com/office/powerpoint/2010/main" val="3832655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741C16-0C9F-71C7-FA86-8361C70EC573}"/>
              </a:ext>
            </a:extLst>
          </p:cNvPr>
          <p:cNvSpPr>
            <a:spLocks noGrp="1"/>
          </p:cNvSpPr>
          <p:nvPr>
            <p:ph type="title"/>
          </p:nvPr>
        </p:nvSpPr>
        <p:spPr/>
        <p:txBody>
          <a:bodyPr/>
          <a:lstStyle/>
          <a:p>
            <a:r>
              <a:rPr lang="it-IT" dirty="0"/>
              <a:t>Clausole sulla struttura proprietaria</a:t>
            </a:r>
          </a:p>
        </p:txBody>
      </p:sp>
      <p:sp>
        <p:nvSpPr>
          <p:cNvPr id="3" name="Segnaposto contenuto 2">
            <a:extLst>
              <a:ext uri="{FF2B5EF4-FFF2-40B4-BE49-F238E27FC236}">
                <a16:creationId xmlns:a16="http://schemas.microsoft.com/office/drawing/2014/main" id="{5F32BF57-A5EF-256E-9D38-D2D84F1B1890}"/>
              </a:ext>
            </a:extLst>
          </p:cNvPr>
          <p:cNvSpPr>
            <a:spLocks noGrp="1"/>
          </p:cNvSpPr>
          <p:nvPr>
            <p:ph sz="quarter" idx="13"/>
          </p:nvPr>
        </p:nvSpPr>
        <p:spPr/>
        <p:txBody>
          <a:bodyPr>
            <a:normAutofit/>
          </a:bodyPr>
          <a:lstStyle/>
          <a:p>
            <a:pPr marL="0" indent="0" algn="just">
              <a:buNone/>
            </a:pPr>
            <a:r>
              <a:rPr lang="it-IT" b="1" i="1" dirty="0">
                <a:solidFill>
                  <a:srgbClr val="008000"/>
                </a:solidFill>
              </a:rPr>
              <a:t>«E’ legittima la clausola di gradimento che introduca dei requisiti di carattere etico per l’assunzione delle partecipazioni sociali purché non sia dotata di eccessiva genericità nell’individuazione di detti requisiti»</a:t>
            </a:r>
          </a:p>
          <a:p>
            <a:pPr algn="just">
              <a:buFont typeface="Wingdings" panose="05000000000000000000" pitchFamily="2" charset="2"/>
              <a:buChar char="q"/>
            </a:pPr>
            <a:r>
              <a:rPr lang="it-IT" b="1" dirty="0"/>
              <a:t> Clausole di gradimento (non mero) sull’ingresso dei soci</a:t>
            </a:r>
            <a:r>
              <a:rPr lang="it-IT" dirty="0"/>
              <a:t>, subordinato al soddisfacimento di determinati standard di sostenibilità, </a:t>
            </a:r>
            <a:r>
              <a:rPr lang="it-IT" b="0" i="0" dirty="0">
                <a:effectLst/>
              </a:rPr>
              <a:t>molto utili se adoperate per regolare “la selezione in ingresso” di nuovi soci compatibili con un </a:t>
            </a:r>
            <a:r>
              <a:rPr lang="it-IT" b="0" i="1" dirty="0" err="1">
                <a:effectLst/>
              </a:rPr>
              <a:t>purpose</a:t>
            </a:r>
            <a:r>
              <a:rPr lang="it-IT" b="0" i="1" dirty="0">
                <a:effectLst/>
              </a:rPr>
              <a:t> ESG </a:t>
            </a:r>
            <a:r>
              <a:rPr lang="it-IT" b="0" i="1" dirty="0" err="1">
                <a:effectLst/>
              </a:rPr>
              <a:t>oriented</a:t>
            </a:r>
            <a:r>
              <a:rPr lang="it-IT" b="0" i="0" dirty="0">
                <a:effectLst/>
              </a:rPr>
              <a:t> e un piano industriale con chiari obiettivi di sostenibilità</a:t>
            </a:r>
            <a:endParaRPr lang="it-IT" dirty="0"/>
          </a:p>
          <a:p>
            <a:pPr algn="just">
              <a:buFont typeface="Wingdings" panose="05000000000000000000" pitchFamily="2" charset="2"/>
              <a:buChar char="q"/>
            </a:pPr>
            <a:r>
              <a:rPr lang="it-IT" dirty="0"/>
              <a:t> Attribuzione di premi o privilegi patrimoniali e/o amministrativi (es. maggiorazione dividendo) a classi di soci che soddisfano determinati standard di sostenibilità </a:t>
            </a:r>
          </a:p>
        </p:txBody>
      </p:sp>
    </p:spTree>
    <p:extLst>
      <p:ext uri="{BB962C8B-B14F-4D97-AF65-F5344CB8AC3E}">
        <p14:creationId xmlns:p14="http://schemas.microsoft.com/office/powerpoint/2010/main" val="2789443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5D301C-9571-EA03-3E4D-4370D3193852}"/>
              </a:ext>
            </a:extLst>
          </p:cNvPr>
          <p:cNvSpPr>
            <a:spLocks noGrp="1"/>
          </p:cNvSpPr>
          <p:nvPr>
            <p:ph type="title"/>
          </p:nvPr>
        </p:nvSpPr>
        <p:spPr/>
        <p:txBody>
          <a:bodyPr/>
          <a:lstStyle/>
          <a:p>
            <a:r>
              <a:rPr lang="it-IT" dirty="0"/>
              <a:t>Clausole ESG «antiscalata»</a:t>
            </a:r>
          </a:p>
        </p:txBody>
      </p:sp>
      <p:sp>
        <p:nvSpPr>
          <p:cNvPr id="3" name="Segnaposto contenuto 2">
            <a:extLst>
              <a:ext uri="{FF2B5EF4-FFF2-40B4-BE49-F238E27FC236}">
                <a16:creationId xmlns:a16="http://schemas.microsoft.com/office/drawing/2014/main" id="{81090BAB-A35F-4AA1-B4E6-42FCF7680A6B}"/>
              </a:ext>
            </a:extLst>
          </p:cNvPr>
          <p:cNvSpPr>
            <a:spLocks noGrp="1"/>
          </p:cNvSpPr>
          <p:nvPr>
            <p:ph sz="quarter" idx="13"/>
          </p:nvPr>
        </p:nvSpPr>
        <p:spPr>
          <a:xfrm>
            <a:off x="913774" y="2104103"/>
            <a:ext cx="10363826" cy="3864077"/>
          </a:xfrm>
        </p:spPr>
        <p:txBody>
          <a:bodyPr>
            <a:noAutofit/>
          </a:bodyPr>
          <a:lstStyle/>
          <a:p>
            <a:pPr algn="just"/>
            <a:r>
              <a:rPr lang="it-IT" sz="1600" dirty="0"/>
              <a:t>Un altro possibile ruolo concreto delle clausole statutarie in questione, già emerso nella giurisprudenza nordamericana in casi come </a:t>
            </a:r>
            <a:r>
              <a:rPr lang="it-IT" sz="1600" b="0" i="1" dirty="0" err="1">
                <a:solidFill>
                  <a:srgbClr val="101418"/>
                </a:solidFill>
                <a:effectLst/>
              </a:rPr>
              <a:t>Revlon</a:t>
            </a:r>
            <a:r>
              <a:rPr lang="it-IT" sz="1600" b="0" i="1" dirty="0">
                <a:solidFill>
                  <a:srgbClr val="101418"/>
                </a:solidFill>
                <a:effectLst/>
              </a:rPr>
              <a:t>, Inc. contro </a:t>
            </a:r>
            <a:r>
              <a:rPr lang="it-IT" sz="1600" b="0" i="1" dirty="0" err="1">
                <a:solidFill>
                  <a:srgbClr val="101418"/>
                </a:solidFill>
                <a:effectLst/>
              </a:rPr>
              <a:t>MacAndrews</a:t>
            </a:r>
            <a:r>
              <a:rPr lang="it-IT" sz="1600" b="0" i="1" dirty="0">
                <a:solidFill>
                  <a:srgbClr val="101418"/>
                </a:solidFill>
                <a:effectLst/>
              </a:rPr>
              <a:t> &amp; Forbes Holdings </a:t>
            </a:r>
            <a:r>
              <a:rPr lang="it-IT" sz="1600" dirty="0"/>
              <a:t>o </a:t>
            </a:r>
            <a:r>
              <a:rPr lang="it-IT" sz="1600" b="0" i="1" dirty="0">
                <a:solidFill>
                  <a:srgbClr val="202122"/>
                </a:solidFill>
                <a:effectLst/>
              </a:rPr>
              <a:t>eBay </a:t>
            </a:r>
            <a:r>
              <a:rPr lang="it-IT" sz="1600" b="0" i="1" dirty="0" err="1">
                <a:solidFill>
                  <a:srgbClr val="202122"/>
                </a:solidFill>
                <a:effectLst/>
              </a:rPr>
              <a:t>Domestic</a:t>
            </a:r>
            <a:r>
              <a:rPr lang="it-IT" sz="1600" b="0" i="1" dirty="0">
                <a:solidFill>
                  <a:srgbClr val="202122"/>
                </a:solidFill>
                <a:effectLst/>
              </a:rPr>
              <a:t> Holding, Inc. v. Newmark</a:t>
            </a:r>
            <a:r>
              <a:rPr lang="it-IT" sz="1600" b="0" i="0" dirty="0">
                <a:solidFill>
                  <a:srgbClr val="202122"/>
                </a:solidFill>
                <a:effectLst/>
              </a:rPr>
              <a:t> </a:t>
            </a:r>
            <a:r>
              <a:rPr lang="it-IT" sz="1600" dirty="0"/>
              <a:t>è quello di poter servire come difesa nei confronti dei tentativi di scalate ostili (e in effetti nel caso eBay era questo in definitiva il problema concreto posto al giudice, se una particolare vocazione sociale dell’impresa potesse giustificare l’adozione di misure volte a prevenire l’eventualità che un socio possa scalare la società).</a:t>
            </a:r>
          </a:p>
          <a:p>
            <a:pPr algn="just"/>
            <a:r>
              <a:rPr lang="it-IT" sz="1600" b="0" i="0" dirty="0">
                <a:solidFill>
                  <a:srgbClr val="202122"/>
                </a:solidFill>
                <a:effectLst/>
              </a:rPr>
              <a:t>Nel </a:t>
            </a:r>
            <a:r>
              <a:rPr lang="it-IT" sz="1600" b="0" i="1" dirty="0" err="1">
                <a:solidFill>
                  <a:srgbClr val="202122"/>
                </a:solidFill>
                <a:effectLst/>
              </a:rPr>
              <a:t>change</a:t>
            </a:r>
            <a:r>
              <a:rPr lang="it-IT" sz="1600" b="0" i="1" dirty="0">
                <a:solidFill>
                  <a:srgbClr val="202122"/>
                </a:solidFill>
                <a:effectLst/>
              </a:rPr>
              <a:t> of control</a:t>
            </a:r>
            <a:r>
              <a:rPr lang="it-IT" sz="1600" b="0" i="0" dirty="0">
                <a:solidFill>
                  <a:srgbClr val="202122"/>
                </a:solidFill>
                <a:effectLst/>
              </a:rPr>
              <a:t> ad esempio si può ipotizzare la contrapposizione delle </a:t>
            </a:r>
            <a:r>
              <a:rPr lang="it-IT" sz="1600" dirty="0">
                <a:solidFill>
                  <a:srgbClr val="202122"/>
                </a:solidFill>
              </a:rPr>
              <a:t>esigenze di tutela del </a:t>
            </a:r>
            <a:r>
              <a:rPr lang="it-IT" sz="1600" b="0" i="0" dirty="0">
                <a:solidFill>
                  <a:srgbClr val="202122"/>
                </a:solidFill>
                <a:effectLst/>
              </a:rPr>
              <a:t>cosiddetto "primato dell'azionista" e quelle della valorizzazione del rispetto di temi sociali ed ambientali, ma per le Corti americane gli interessi degli obbligazionisti, o di qualsiasi altra categoria societaria diversa dagli azionisti, possono essere perseguiti solo nella misura in cui ciò comporti un beneficio correlato per gli azionisti, l'unica categoria a cui gli amministratori devono rispondere in forza del mandato fiduciario.</a:t>
            </a:r>
          </a:p>
          <a:p>
            <a:pPr algn="just"/>
            <a:r>
              <a:rPr lang="it-IT" sz="1600" dirty="0">
                <a:solidFill>
                  <a:srgbClr val="202122"/>
                </a:solidFill>
              </a:rPr>
              <a:t>In ciò si trova conferma del fatto che gli amministratori non potrebbero, e men che men dovrebbero, conseguire il risultato di determinare l’attributo di sostenibilità esigibile nella gestione delle imprese azionarie di grandi dimensioni a detrimento degli interessi lucrativi degli investitori in capitale di rischio sulla base di un predefinito </a:t>
            </a:r>
            <a:r>
              <a:rPr lang="it-IT" sz="1600" i="1" dirty="0">
                <a:solidFill>
                  <a:srgbClr val="202122"/>
                </a:solidFill>
              </a:rPr>
              <a:t>business </a:t>
            </a:r>
            <a:r>
              <a:rPr lang="it-IT" sz="1600" i="1" dirty="0" err="1">
                <a:solidFill>
                  <a:srgbClr val="202122"/>
                </a:solidFill>
              </a:rPr>
              <a:t>purpose</a:t>
            </a:r>
            <a:r>
              <a:rPr lang="it-IT" sz="1600" dirty="0">
                <a:solidFill>
                  <a:srgbClr val="202122"/>
                </a:solidFill>
              </a:rPr>
              <a:t>. E anche del fatto che per mutare, estendere o superare l’oggetto sociale occorrono decisioni di spettanza dei soci o comunque degli  investitori dotati di poteri di </a:t>
            </a:r>
            <a:r>
              <a:rPr lang="it-IT" sz="1600" i="1" dirty="0">
                <a:solidFill>
                  <a:srgbClr val="202122"/>
                </a:solidFill>
              </a:rPr>
              <a:t>voice</a:t>
            </a:r>
            <a:r>
              <a:rPr lang="it-IT" sz="1600" dirty="0">
                <a:solidFill>
                  <a:srgbClr val="202122"/>
                </a:solidFill>
              </a:rPr>
              <a:t>.</a:t>
            </a:r>
            <a:endParaRPr lang="it-IT" sz="1600" dirty="0"/>
          </a:p>
        </p:txBody>
      </p:sp>
    </p:spTree>
    <p:extLst>
      <p:ext uri="{BB962C8B-B14F-4D97-AF65-F5344CB8AC3E}">
        <p14:creationId xmlns:p14="http://schemas.microsoft.com/office/powerpoint/2010/main" val="3625941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BE83D0-DFF5-FB46-1722-73CEAE1B7428}"/>
              </a:ext>
            </a:extLst>
          </p:cNvPr>
          <p:cNvSpPr>
            <a:spLocks noGrp="1"/>
          </p:cNvSpPr>
          <p:nvPr>
            <p:ph type="title"/>
          </p:nvPr>
        </p:nvSpPr>
        <p:spPr>
          <a:xfrm>
            <a:off x="1219200" y="276771"/>
            <a:ext cx="10058400" cy="1450757"/>
          </a:xfrm>
        </p:spPr>
        <p:txBody>
          <a:bodyPr/>
          <a:lstStyle/>
          <a:p>
            <a:r>
              <a:rPr lang="it-IT" dirty="0"/>
              <a:t>Osservazioni </a:t>
            </a:r>
            <a:br>
              <a:rPr lang="it-IT" dirty="0"/>
            </a:br>
            <a:r>
              <a:rPr lang="it-IT" dirty="0"/>
              <a:t>sulle conseguenze applicative</a:t>
            </a:r>
          </a:p>
        </p:txBody>
      </p:sp>
      <p:sp>
        <p:nvSpPr>
          <p:cNvPr id="3" name="Segnaposto contenuto 2">
            <a:extLst>
              <a:ext uri="{FF2B5EF4-FFF2-40B4-BE49-F238E27FC236}">
                <a16:creationId xmlns:a16="http://schemas.microsoft.com/office/drawing/2014/main" id="{0720BF75-F050-50BA-C38A-FA04F7AE5B57}"/>
              </a:ext>
            </a:extLst>
          </p:cNvPr>
          <p:cNvSpPr>
            <a:spLocks noGrp="1"/>
          </p:cNvSpPr>
          <p:nvPr>
            <p:ph sz="quarter" idx="13"/>
          </p:nvPr>
        </p:nvSpPr>
        <p:spPr>
          <a:xfrm>
            <a:off x="913774" y="2054942"/>
            <a:ext cx="10363826" cy="4184541"/>
          </a:xfrm>
        </p:spPr>
        <p:txBody>
          <a:bodyPr>
            <a:normAutofit fontScale="85000" lnSpcReduction="20000"/>
          </a:bodyPr>
          <a:lstStyle/>
          <a:p>
            <a:pPr algn="just"/>
            <a:r>
              <a:rPr lang="it-IT" dirty="0"/>
              <a:t>Quali pratiche conseguenze giuridiche dall’introduzione di siffatte clausole statutarie?</a:t>
            </a:r>
          </a:p>
          <a:p>
            <a:pPr marL="0" indent="0" algn="just">
              <a:buNone/>
            </a:pPr>
            <a:r>
              <a:rPr lang="it-IT" dirty="0"/>
              <a:t>A fronte di legittime riserve sulla portata prescrittiva delle formule generali in materia ESG e di successo sostenibile (la loro genetica imprecisione o vaghezza ne limita la forza prescrittiva) … </a:t>
            </a:r>
          </a:p>
          <a:p>
            <a:pPr marL="0" indent="0" algn="just">
              <a:buNone/>
            </a:pPr>
            <a:r>
              <a:rPr lang="it-IT" dirty="0"/>
              <a:t>non si può negare che l’esplicitazione nello statuto di obiettivi di sostenibilità e di limiti alla discrezionalità gestoria può avere RILEVANZA nelle dinamiche </a:t>
            </a:r>
            <a:r>
              <a:rPr lang="it-IT" dirty="0" err="1"/>
              <a:t>endo</a:t>
            </a:r>
            <a:r>
              <a:rPr lang="it-IT" dirty="0"/>
              <a:t>- ed </a:t>
            </a:r>
            <a:r>
              <a:rPr lang="it-IT" dirty="0" err="1"/>
              <a:t>eso</a:t>
            </a:r>
            <a:r>
              <a:rPr lang="it-IT" dirty="0"/>
              <a:t>-societarie … </a:t>
            </a:r>
          </a:p>
          <a:p>
            <a:pPr marL="0" indent="0" algn="just">
              <a:buNone/>
            </a:pPr>
            <a:r>
              <a:rPr lang="it-IT" dirty="0"/>
              <a:t>e si deve riconoscerne il valore culturale e di fatto che hanno assunto (vedi riformulazione art. 41 Cost., vedi CSRD, vedi il rilievo che valori dinamici quali quelli sulla sostenibilità possono avere nella applicazione di prescrizioni generali quali l’art. 2043 c.c.)</a:t>
            </a:r>
          </a:p>
          <a:p>
            <a:pPr marL="0" indent="0" algn="just">
              <a:buNone/>
            </a:pPr>
            <a:r>
              <a:rPr lang="it-IT" dirty="0"/>
              <a:t>Nulla cambia (e quindi non si ha disapplicazione della relativa norma di protezione) ai fini della disciplina degli </a:t>
            </a:r>
            <a:r>
              <a:rPr lang="it-IT" b="1" dirty="0"/>
              <a:t>interessi degli amministratori </a:t>
            </a:r>
            <a:r>
              <a:rPr lang="it-IT" dirty="0"/>
              <a:t>(artt. 2391 e 2475-ter c.c.) o in relazione al </a:t>
            </a:r>
            <a:r>
              <a:rPr lang="it-IT" b="1" dirty="0"/>
              <a:t>conflitto di interessi del socio</a:t>
            </a:r>
            <a:r>
              <a:rPr lang="it-IT" dirty="0"/>
              <a:t> (art. 2373 e 2479-ter c.c.) quando essi siano portatori di un interesse di soggetti terzi appartenenti a categorie riconosciute dallo statuto come rilevanti nel perseguimento delle finalità sociali. Permane la distinzione rilevante tra interesse della società e dei singoli soci, da un lato, e interessi di soggetti esterni pur valorizzati dalle clausole di sostenibilità dall’altro lato</a:t>
            </a:r>
          </a:p>
          <a:p>
            <a:pPr algn="just"/>
            <a:r>
              <a:rPr lang="it-IT" b="1" dirty="0"/>
              <a:t>esclusione del diritto di opzione</a:t>
            </a:r>
            <a:r>
              <a:rPr lang="it-IT" dirty="0"/>
              <a:t> purché l’interesse della società lo esiga (art. 2441 co. 5 c.c.): spazio per ingresso di finalità ESG</a:t>
            </a:r>
          </a:p>
        </p:txBody>
      </p:sp>
    </p:spTree>
    <p:extLst>
      <p:ext uri="{BB962C8B-B14F-4D97-AF65-F5344CB8AC3E}">
        <p14:creationId xmlns:p14="http://schemas.microsoft.com/office/powerpoint/2010/main" val="3746676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D9C43-AFF9-A75D-1CEF-DF7302433266}"/>
              </a:ext>
            </a:extLst>
          </p:cNvPr>
          <p:cNvSpPr>
            <a:spLocks noGrp="1"/>
          </p:cNvSpPr>
          <p:nvPr>
            <p:ph type="title"/>
          </p:nvPr>
        </p:nvSpPr>
        <p:spPr/>
        <p:txBody>
          <a:bodyPr/>
          <a:lstStyle/>
          <a:p>
            <a:r>
              <a:rPr lang="it-IT" dirty="0"/>
              <a:t>… continua</a:t>
            </a:r>
          </a:p>
        </p:txBody>
      </p:sp>
      <p:sp>
        <p:nvSpPr>
          <p:cNvPr id="3" name="Segnaposto contenuto 2">
            <a:extLst>
              <a:ext uri="{FF2B5EF4-FFF2-40B4-BE49-F238E27FC236}">
                <a16:creationId xmlns:a16="http://schemas.microsoft.com/office/drawing/2014/main" id="{FC8D7399-3D63-BD04-5AF5-277BC47462B8}"/>
              </a:ext>
            </a:extLst>
          </p:cNvPr>
          <p:cNvSpPr>
            <a:spLocks noGrp="1"/>
          </p:cNvSpPr>
          <p:nvPr>
            <p:ph sz="quarter" idx="13"/>
          </p:nvPr>
        </p:nvSpPr>
        <p:spPr>
          <a:xfrm>
            <a:off x="913774" y="2035277"/>
            <a:ext cx="10363826" cy="4129549"/>
          </a:xfrm>
        </p:spPr>
        <p:txBody>
          <a:bodyPr>
            <a:normAutofit fontScale="92500" lnSpcReduction="20000"/>
          </a:bodyPr>
          <a:lstStyle/>
          <a:p>
            <a:pPr algn="just"/>
            <a:r>
              <a:rPr lang="it-IT" dirty="0"/>
              <a:t>Pur non potendosi escludere un impatto delle clausole di sostenibilità, in concreto e se gestite con un minimo di accortezza da parte degli amministratori (anche nel motivare adeguatamente i propri atti e decisioni) difficilmente esse sono in grado di estendere in  modo significativo le ipotesi di </a:t>
            </a:r>
            <a:r>
              <a:rPr lang="it-IT" b="1" dirty="0"/>
              <a:t>giusta causa di revoca </a:t>
            </a:r>
            <a:r>
              <a:rPr lang="it-IT" dirty="0"/>
              <a:t>di un amministratore</a:t>
            </a:r>
          </a:p>
          <a:p>
            <a:pPr algn="just"/>
            <a:r>
              <a:rPr lang="it-IT" dirty="0"/>
              <a:t>In linea teorica il mancato rispetto di clausole di sostenibilità può qualificarsi come </a:t>
            </a:r>
            <a:r>
              <a:rPr lang="it-IT" b="1" dirty="0"/>
              <a:t>inadempimento</a:t>
            </a:r>
            <a:r>
              <a:rPr lang="it-IT" dirty="0"/>
              <a:t> degli amministratori (che se causa un danno, anche solo reputazionale, è risarcibile). Problemi di quantificazione e prova del danno e nesso causale con la condotta. Ancor più complessa la questione se i riferimenti al successo sostenibile amplino gli spazi della eventuale responsabilità nei confronti di singoli soci o terzi, inclusi i creditori (artt. 2395 e 2394 c.c.)  per «promessa tradita»</a:t>
            </a:r>
          </a:p>
          <a:p>
            <a:pPr algn="just"/>
            <a:r>
              <a:rPr lang="it-IT" dirty="0"/>
              <a:t>Da escludersi - con riferimento alle s.p.a. - che l’inserimento in statuto di clausole di sostenibilità o la loro soppressione sia causa di </a:t>
            </a:r>
            <a:r>
              <a:rPr lang="it-IT" b="1" dirty="0"/>
              <a:t>recesso</a:t>
            </a:r>
            <a:r>
              <a:rPr lang="it-IT" dirty="0"/>
              <a:t> imperativo inderogabile. Nemmeno nel caso di parziale </a:t>
            </a:r>
            <a:r>
              <a:rPr lang="it-IT" dirty="0" err="1"/>
              <a:t>eterodestinazione</a:t>
            </a:r>
            <a:r>
              <a:rPr lang="it-IT" dirty="0"/>
              <a:t> dell’utile a finalità benefiche o ideali [non pare rappresentare una modifica concernente i diritti di partecipazione di cui all’art. 2437 co. 1 lett. g) c.c. in assenza di un vero e proprio diritto agli utili ma … la disposizione è assai ambigua e dunque suscettibile di varie interpretazioni … quindi, forse, si potrebbe ritenere plausibile che comunque vi rientrino quelle modificazioni che, introducendo nuovi destinatari di benefici provenienti dalla società, finiscano per incidere sui diritti di partecipazione dei soci ai risultati dell’attività comune). E salvo, forse, che l’enunciazione precisa di scopi, propositi o missioni incida significativamente sulla portata dell’oggetto sociale …</a:t>
            </a:r>
          </a:p>
        </p:txBody>
      </p:sp>
    </p:spTree>
    <p:extLst>
      <p:ext uri="{BB962C8B-B14F-4D97-AF65-F5344CB8AC3E}">
        <p14:creationId xmlns:p14="http://schemas.microsoft.com/office/powerpoint/2010/main" val="3428746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63268B-1B3D-8DDE-3432-59E15EA30F83}"/>
              </a:ext>
            </a:extLst>
          </p:cNvPr>
          <p:cNvSpPr>
            <a:spLocks noGrp="1"/>
          </p:cNvSpPr>
          <p:nvPr>
            <p:ph type="title"/>
          </p:nvPr>
        </p:nvSpPr>
        <p:spPr/>
        <p:txBody>
          <a:bodyPr/>
          <a:lstStyle/>
          <a:p>
            <a:r>
              <a:rPr lang="it-IT" dirty="0"/>
              <a:t>Recente normativa di riferimento</a:t>
            </a:r>
          </a:p>
        </p:txBody>
      </p:sp>
      <p:sp>
        <p:nvSpPr>
          <p:cNvPr id="3" name="Segnaposto contenuto 2">
            <a:extLst>
              <a:ext uri="{FF2B5EF4-FFF2-40B4-BE49-F238E27FC236}">
                <a16:creationId xmlns:a16="http://schemas.microsoft.com/office/drawing/2014/main" id="{1B77065F-64E1-B19F-1487-050D7260012D}"/>
              </a:ext>
            </a:extLst>
          </p:cNvPr>
          <p:cNvSpPr>
            <a:spLocks noGrp="1"/>
          </p:cNvSpPr>
          <p:nvPr>
            <p:ph sz="quarter" idx="13"/>
          </p:nvPr>
        </p:nvSpPr>
        <p:spPr>
          <a:xfrm>
            <a:off x="913774" y="1936954"/>
            <a:ext cx="10363826" cy="4208207"/>
          </a:xfrm>
        </p:spPr>
        <p:txBody>
          <a:bodyPr>
            <a:normAutofit fontScale="92500" lnSpcReduction="20000"/>
          </a:bodyPr>
          <a:lstStyle/>
          <a:p>
            <a:pPr algn="just"/>
            <a:r>
              <a:rPr lang="it-IT" sz="1700" b="1" dirty="0">
                <a:solidFill>
                  <a:schemeClr val="tx1"/>
                </a:solidFill>
              </a:rPr>
              <a:t>Art. 41 COST.</a:t>
            </a:r>
            <a:r>
              <a:rPr lang="it-IT" sz="1700" dirty="0">
                <a:solidFill>
                  <a:schemeClr val="tx1"/>
                </a:solidFill>
              </a:rPr>
              <a:t> «L’iniziativa economica privata è libera. </a:t>
            </a:r>
            <a:r>
              <a:rPr lang="it-IT" sz="1700" dirty="0">
                <a:solidFill>
                  <a:srgbClr val="FF0000"/>
                </a:solidFill>
              </a:rPr>
              <a:t>Non può svolgersi in contrasto con l’utilità sociale o in modo da recare danno alla salute, all’ambiente, alla sicurezza, alla libertà, alla dignità umana</a:t>
            </a:r>
            <a:r>
              <a:rPr lang="it-IT" sz="1700" dirty="0">
                <a:solidFill>
                  <a:schemeClr val="tx1"/>
                </a:solidFill>
              </a:rPr>
              <a:t>. La legge determina i programmi e i controlli opportuni perché l’attività economica pubblica e privata possa essere </a:t>
            </a:r>
            <a:r>
              <a:rPr lang="it-IT" sz="1700" dirty="0">
                <a:solidFill>
                  <a:srgbClr val="FF0000"/>
                </a:solidFill>
              </a:rPr>
              <a:t>indirizzata e coordinata a fini sociali e ambientali</a:t>
            </a:r>
            <a:r>
              <a:rPr lang="it-IT" sz="1700" dirty="0">
                <a:solidFill>
                  <a:schemeClr val="tx1"/>
                </a:solidFill>
              </a:rPr>
              <a:t>.» (articolo modificato con la Legge costituzionale 11 febbraio 2022, n. 1 («Modifiche agli articoli 9 e 41 della Costituzione in materia di tutela dell’ambiente»)</a:t>
            </a:r>
          </a:p>
          <a:p>
            <a:pPr algn="just"/>
            <a:r>
              <a:rPr kumimoji="0" lang="it-IT" altLang="it-IT" sz="1700" b="1" i="0" u="none" strike="noStrike" cap="none" normalizeH="0" baseline="0" dirty="0">
                <a:ln>
                  <a:noFill/>
                </a:ln>
                <a:solidFill>
                  <a:schemeClr val="tx1"/>
                </a:solidFill>
                <a:effectLst/>
              </a:rPr>
              <a:t>Art. 9 COST. </a:t>
            </a:r>
            <a:r>
              <a:rPr kumimoji="0" lang="it-IT" altLang="it-IT" sz="1700" b="0" i="0" u="none" strike="noStrike" cap="none" normalizeH="0" baseline="0" dirty="0">
                <a:ln>
                  <a:noFill/>
                </a:ln>
                <a:solidFill>
                  <a:schemeClr val="tx1"/>
                </a:solidFill>
                <a:effectLst/>
              </a:rPr>
              <a:t>«La Repubblica promuove lo sviluppo della cultura e la ricerca scientifica e tecnica. Tutela il paesaggio e il patrimonio storico e artistico della Nazione.</a:t>
            </a:r>
            <a:r>
              <a:rPr kumimoji="0" lang="it-IT" altLang="it-IT" sz="1700" b="0" i="0" u="none" strike="noStrike" cap="none" normalizeH="0" baseline="0" dirty="0">
                <a:ln>
                  <a:noFill/>
                </a:ln>
                <a:solidFill>
                  <a:srgbClr val="990000"/>
                </a:solidFill>
                <a:effectLst/>
              </a:rPr>
              <a:t> </a:t>
            </a:r>
            <a:r>
              <a:rPr kumimoji="0" lang="it-IT" altLang="it-IT" sz="1700" b="0" i="0" u="none" strike="noStrike" cap="none" normalizeH="0" baseline="0" dirty="0">
                <a:ln>
                  <a:noFill/>
                </a:ln>
                <a:solidFill>
                  <a:srgbClr val="FF0000"/>
                </a:solidFill>
                <a:effectLst/>
              </a:rPr>
              <a:t>Tutela l'ambiente, la biodiversità e gli ecosistemi, anche nell'interesse delle future generazioni</a:t>
            </a:r>
            <a:r>
              <a:rPr kumimoji="0" lang="it-IT" altLang="it-IT" sz="1700" b="0" i="0" u="none" strike="noStrike" cap="none" normalizeH="0" baseline="0" dirty="0">
                <a:ln>
                  <a:noFill/>
                </a:ln>
                <a:solidFill>
                  <a:schemeClr val="tx1"/>
                </a:solidFill>
                <a:effectLst/>
              </a:rPr>
              <a:t>.</a:t>
            </a:r>
            <a:r>
              <a:rPr kumimoji="0" lang="it-IT" altLang="it-IT" sz="1700" b="0" i="0" u="none" strike="noStrike" cap="none" normalizeH="0" baseline="0" dirty="0">
                <a:ln>
                  <a:noFill/>
                </a:ln>
                <a:solidFill>
                  <a:srgbClr val="990000"/>
                </a:solidFill>
                <a:effectLst/>
              </a:rPr>
              <a:t> </a:t>
            </a:r>
            <a:r>
              <a:rPr kumimoji="0" lang="it-IT" altLang="it-IT" sz="1700" b="0" i="0" u="none" strike="noStrike" cap="none" normalizeH="0" baseline="0" dirty="0">
                <a:ln>
                  <a:noFill/>
                </a:ln>
                <a:solidFill>
                  <a:schemeClr val="tx1"/>
                </a:solidFill>
                <a:effectLst/>
              </a:rPr>
              <a:t>La legge dello Stato disciplina i modi e le forme di tutela degli animali.»</a:t>
            </a:r>
            <a:endParaRPr lang="it-IT" sz="1700" dirty="0"/>
          </a:p>
          <a:p>
            <a:pPr algn="just"/>
            <a:r>
              <a:rPr lang="it-IT" sz="1700" b="1" dirty="0">
                <a:solidFill>
                  <a:schemeClr val="tx1"/>
                </a:solidFill>
              </a:rPr>
              <a:t>d.lgs. 6.9.2024 n. 125</a:t>
            </a:r>
            <a:r>
              <a:rPr lang="it-IT" sz="1700" dirty="0">
                <a:solidFill>
                  <a:schemeClr val="tx1"/>
                </a:solidFill>
              </a:rPr>
              <a:t> ha recepito e dato attuazione alla Direttiva UE 2022/2464 (</a:t>
            </a:r>
            <a:r>
              <a:rPr lang="it-IT" sz="1700" i="1" dirty="0">
                <a:solidFill>
                  <a:schemeClr val="tx1"/>
                </a:solidFill>
              </a:rPr>
              <a:t>Corporate Sustainability Reporting Directive</a:t>
            </a:r>
            <a:r>
              <a:rPr lang="it-IT" sz="1700" dirty="0">
                <a:solidFill>
                  <a:schemeClr val="tx1"/>
                </a:solidFill>
              </a:rPr>
              <a:t> - </a:t>
            </a:r>
            <a:r>
              <a:rPr lang="it-IT" sz="1700" b="1" dirty="0">
                <a:solidFill>
                  <a:schemeClr val="tx1"/>
                </a:solidFill>
              </a:rPr>
              <a:t>CSRD</a:t>
            </a:r>
            <a:r>
              <a:rPr lang="it-IT" sz="1700" dirty="0">
                <a:solidFill>
                  <a:schemeClr val="tx1"/>
                </a:solidFill>
              </a:rPr>
              <a:t>) sancendo l’obbligo della rendicontazione di sostenibilità RDS (e implementando i contenuti della relazione sulla gestione) per imprese di grandi dimensioni, piccole e medie imprese quotate. Introduce pure la figura del revisore della RDS. </a:t>
            </a:r>
          </a:p>
          <a:p>
            <a:pPr algn="just"/>
            <a:r>
              <a:rPr lang="it-IT" sz="1700" dirty="0">
                <a:solidFill>
                  <a:schemeClr val="tx1"/>
                </a:solidFill>
              </a:rPr>
              <a:t>Direttiva UE 1760/2024 del 13.6.2024 (</a:t>
            </a:r>
            <a:r>
              <a:rPr lang="it-IT" sz="1700" i="1" dirty="0">
                <a:solidFill>
                  <a:schemeClr val="tx1"/>
                </a:solidFill>
              </a:rPr>
              <a:t>Corporate Sustainability Due Diligence Directive -</a:t>
            </a:r>
            <a:r>
              <a:rPr lang="it-IT" sz="1700" dirty="0">
                <a:solidFill>
                  <a:schemeClr val="tx1"/>
                </a:solidFill>
              </a:rPr>
              <a:t> </a:t>
            </a:r>
            <a:r>
              <a:rPr lang="it-IT" sz="1700" b="1" dirty="0">
                <a:solidFill>
                  <a:schemeClr val="tx1"/>
                </a:solidFill>
              </a:rPr>
              <a:t>CSDDD</a:t>
            </a:r>
            <a:r>
              <a:rPr lang="it-IT" sz="1700" dirty="0">
                <a:solidFill>
                  <a:schemeClr val="tx1"/>
                </a:solidFill>
              </a:rPr>
              <a:t>)</a:t>
            </a:r>
            <a:r>
              <a:rPr lang="it-IT" sz="1700" b="1" dirty="0">
                <a:solidFill>
                  <a:schemeClr val="tx1"/>
                </a:solidFill>
              </a:rPr>
              <a:t> </a:t>
            </a:r>
            <a:r>
              <a:rPr lang="it-IT" sz="1700" b="0" i="0" dirty="0">
                <a:solidFill>
                  <a:schemeClr val="tx1"/>
                </a:solidFill>
                <a:effectLst/>
              </a:rPr>
              <a:t>per la sostenibilità delle filiere: </a:t>
            </a:r>
            <a:r>
              <a:rPr lang="it-IT" sz="1700" i="0" dirty="0">
                <a:solidFill>
                  <a:schemeClr val="tx1"/>
                </a:solidFill>
                <a:effectLst/>
              </a:rPr>
              <a:t>il provvedimento richiede alle imprese di intervenire in modo responsabile sugli impatti sociali e ambientali dell’intera </a:t>
            </a:r>
            <a:r>
              <a:rPr lang="it-IT" sz="1700" b="1" i="0" dirty="0">
                <a:solidFill>
                  <a:srgbClr val="008000"/>
                </a:solidFill>
                <a:effectLst/>
              </a:rPr>
              <a:t>catena del valore</a:t>
            </a:r>
            <a:r>
              <a:rPr lang="it-IT" sz="1700" i="0" dirty="0">
                <a:solidFill>
                  <a:schemeClr val="tx1"/>
                </a:solidFill>
                <a:effectLst/>
              </a:rPr>
              <a:t> in cui operano, dai fornitori ai clienti finali</a:t>
            </a:r>
          </a:p>
          <a:p>
            <a:pPr algn="just"/>
            <a:r>
              <a:rPr lang="it-IT" sz="1700" b="1" dirty="0">
                <a:solidFill>
                  <a:schemeClr val="tx1"/>
                </a:solidFill>
              </a:rPr>
              <a:t>Pacchetto «OMNIBUS»</a:t>
            </a:r>
            <a:r>
              <a:rPr lang="it-IT" sz="1700" dirty="0">
                <a:solidFill>
                  <a:schemeClr val="tx1"/>
                </a:solidFill>
              </a:rPr>
              <a:t> per la riduzione del perimetro soggettivo e oggettivo degli obblighi e la semplificazione della normativa di cui alle direttive CSRD – CSDDD e del Regolamento UE </a:t>
            </a:r>
            <a:r>
              <a:rPr lang="it-IT" sz="1700" b="0" i="0" dirty="0">
                <a:solidFill>
                  <a:schemeClr val="tx1"/>
                </a:solidFill>
                <a:effectLst/>
              </a:rPr>
              <a:t>2020/852 (</a:t>
            </a:r>
            <a:r>
              <a:rPr lang="it-IT" sz="1700" b="0" i="1" dirty="0" err="1">
                <a:solidFill>
                  <a:schemeClr val="tx1"/>
                </a:solidFill>
                <a:effectLst/>
              </a:rPr>
              <a:t>Taxonomy</a:t>
            </a:r>
            <a:r>
              <a:rPr lang="it-IT" sz="1700" b="0" i="1" dirty="0">
                <a:solidFill>
                  <a:schemeClr val="tx1"/>
                </a:solidFill>
                <a:effectLst/>
              </a:rPr>
              <a:t> for </a:t>
            </a:r>
            <a:r>
              <a:rPr lang="it-IT" sz="1700" b="0" i="1" dirty="0" err="1">
                <a:solidFill>
                  <a:schemeClr val="tx1"/>
                </a:solidFill>
                <a:effectLst/>
              </a:rPr>
              <a:t>sustainable</a:t>
            </a:r>
            <a:r>
              <a:rPr lang="it-IT" sz="1700" b="0" i="1" dirty="0">
                <a:solidFill>
                  <a:schemeClr val="tx1"/>
                </a:solidFill>
                <a:effectLst/>
              </a:rPr>
              <a:t> activities</a:t>
            </a:r>
            <a:r>
              <a:rPr lang="it-IT" sz="1700" b="0" i="0" dirty="0">
                <a:solidFill>
                  <a:schemeClr val="tx1"/>
                </a:solidFill>
                <a:effectLst/>
              </a:rPr>
              <a:t> c.d. Regolamento Tassonomia): al fine di ottenere che la sostenibilità non sia associata a burocrazia o a vincoli troppo costosi per ma venga vissuta come leva di sviluppo e fonte di benessere</a:t>
            </a:r>
            <a:endParaRPr lang="it-IT" sz="1700" dirty="0">
              <a:solidFill>
                <a:schemeClr val="tx1"/>
              </a:solidFill>
            </a:endParaRPr>
          </a:p>
        </p:txBody>
      </p:sp>
      <p:sp>
        <p:nvSpPr>
          <p:cNvPr id="5" name="Rectangle 2">
            <a:extLst>
              <a:ext uri="{FF2B5EF4-FFF2-40B4-BE49-F238E27FC236}">
                <a16:creationId xmlns:a16="http://schemas.microsoft.com/office/drawing/2014/main" id="{ACA80C69-69FD-4248-DDFC-FEC86215997A}"/>
              </a:ext>
            </a:extLst>
          </p:cNvPr>
          <p:cNvSpPr>
            <a:spLocks noChangeArrowheads="1"/>
          </p:cNvSpPr>
          <p:nvPr/>
        </p:nvSpPr>
        <p:spPr bwMode="auto">
          <a:xfrm>
            <a:off x="0" y="136267"/>
            <a:ext cx="8496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990000"/>
                </a:solidFill>
                <a:effectLst/>
                <a:latin typeface="Arial Unicode MS"/>
              </a:rPr>
              <a: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49246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6FBAD2-4411-072E-2DD4-706DC0C2F44A}"/>
              </a:ext>
            </a:extLst>
          </p:cNvPr>
          <p:cNvSpPr>
            <a:spLocks noGrp="1"/>
          </p:cNvSpPr>
          <p:nvPr>
            <p:ph type="title"/>
          </p:nvPr>
        </p:nvSpPr>
        <p:spPr/>
        <p:txBody>
          <a:bodyPr/>
          <a:lstStyle/>
          <a:p>
            <a:r>
              <a:rPr lang="it-IT" dirty="0"/>
              <a:t>Quasi una conclusione</a:t>
            </a:r>
          </a:p>
        </p:txBody>
      </p:sp>
      <p:sp>
        <p:nvSpPr>
          <p:cNvPr id="3" name="Segnaposto contenuto 2">
            <a:extLst>
              <a:ext uri="{FF2B5EF4-FFF2-40B4-BE49-F238E27FC236}">
                <a16:creationId xmlns:a16="http://schemas.microsoft.com/office/drawing/2014/main" id="{670C79F5-7874-4F4E-98D4-5D8862E1589C}"/>
              </a:ext>
            </a:extLst>
          </p:cNvPr>
          <p:cNvSpPr>
            <a:spLocks noGrp="1"/>
          </p:cNvSpPr>
          <p:nvPr>
            <p:ph sz="quarter" idx="13"/>
          </p:nvPr>
        </p:nvSpPr>
        <p:spPr>
          <a:xfrm>
            <a:off x="913774" y="2064774"/>
            <a:ext cx="10363826" cy="3834581"/>
          </a:xfrm>
        </p:spPr>
        <p:txBody>
          <a:bodyPr>
            <a:normAutofit fontScale="85000" lnSpcReduction="20000"/>
          </a:bodyPr>
          <a:lstStyle/>
          <a:p>
            <a:pPr algn="just"/>
            <a:r>
              <a:rPr lang="it-IT" dirty="0"/>
              <a:t>Ma più di recente si è giunti a sostenere (A. Genovese) che gli amministratori della società per azioni medio grande (e per questo obbligata al RDS), quale impresa influente sul mercato e sul contesto in cui opera (e quindi stante l’interesse pubblico implicato nell’attività), sono soggetti investiti di doveri/poteri non solo verso i soci, i creditori e la società, ma anche verso gli stakeholders non finanziari e, in generale, i terzi portatori di interessi extrasociali protetti dall’ordinamento. </a:t>
            </a:r>
          </a:p>
          <a:p>
            <a:pPr algn="just"/>
            <a:r>
              <a:rPr lang="it-IT" dirty="0"/>
              <a:t>«Per cui, gli amministratori che hanno obblighi di tracciare e monitorare alcune esternalità, anche di filiera e di gruppo, nei termini stabiliti dal </a:t>
            </a:r>
            <a:r>
              <a:rPr lang="it-IT" dirty="0" err="1"/>
              <a:t>dlgs</a:t>
            </a:r>
            <a:r>
              <a:rPr lang="it-IT" dirty="0"/>
              <a:t>. 125/2024, hanno il dovere e il potere di proteggere interessi alieni lesi dalle esternalità tracciate. Questo significa che talune scelte strategiche o operative, di gestione o di eterodirezione (fatte salve anche le responsabilità di cui all’art. 2497 c.c.), vanno considerate (nel piano industriale o nel manuale aziendale o nei regolamenti di gruppo) come fattibili anche quando non hanno un impatto positivo sul conto economico o addirittura hanno un impatto negativo (purché sopportabile, ovvero tale da non mettere a rischio la sostenibilità economica della società isolata o di gruppo). La prestazione gestoria degli amministratori risulta dunque condizionata anche dai doveri della stessa società verso determinati «interessi alieni». Anche se la fonte dei doveri non è l’obbligo di rendiconto di sostenibilità, ma la cornice normativa di corretto uso delle informazioni di sostenibilità che il rendiconto monitora e restituisce. Cornice che è data dagli artt. 9 e 41 c. 2 della Costituzione, dall’art. 3 del Trattato UE, siccome rilevanti anche ai fini e per gli effetti dell’art. 2043 c.c. Da questa cornice conseguono doveri di «correttezza imprenditoriale» della società e quindi dei suoi amministratori nei confronti di interessi alieni in concreto meritevoli di protezione in chiave di </a:t>
            </a:r>
            <a:r>
              <a:rPr lang="it-IT" i="1" dirty="0" err="1"/>
              <a:t>neminem</a:t>
            </a:r>
            <a:r>
              <a:rPr lang="it-IT" i="1" dirty="0"/>
              <a:t> </a:t>
            </a:r>
            <a:r>
              <a:rPr lang="it-IT" i="1" dirty="0" err="1"/>
              <a:t>laedere</a:t>
            </a:r>
            <a:r>
              <a:rPr lang="it-IT" dirty="0"/>
              <a:t>.»</a:t>
            </a:r>
          </a:p>
        </p:txBody>
      </p:sp>
    </p:spTree>
    <p:extLst>
      <p:ext uri="{BB962C8B-B14F-4D97-AF65-F5344CB8AC3E}">
        <p14:creationId xmlns:p14="http://schemas.microsoft.com/office/powerpoint/2010/main" val="2198837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58755-8BD3-12E9-CCDB-6A00458C16A9}"/>
              </a:ext>
            </a:extLst>
          </p:cNvPr>
          <p:cNvSpPr>
            <a:spLocks noGrp="1"/>
          </p:cNvSpPr>
          <p:nvPr>
            <p:ph type="title" idx="4294967295"/>
          </p:nvPr>
        </p:nvSpPr>
        <p:spPr>
          <a:xfrm>
            <a:off x="2133600" y="287338"/>
            <a:ext cx="7914968" cy="833437"/>
          </a:xfrm>
        </p:spPr>
        <p:txBody>
          <a:bodyPr>
            <a:normAutofit/>
          </a:bodyPr>
          <a:lstStyle/>
          <a:p>
            <a:r>
              <a:rPr lang="it-IT" dirty="0"/>
              <a:t>ALCUNI CONSIGLI DI LETTURA</a:t>
            </a:r>
          </a:p>
        </p:txBody>
      </p:sp>
      <p:sp>
        <p:nvSpPr>
          <p:cNvPr id="3" name="Segnaposto contenuto 2">
            <a:extLst>
              <a:ext uri="{FF2B5EF4-FFF2-40B4-BE49-F238E27FC236}">
                <a16:creationId xmlns:a16="http://schemas.microsoft.com/office/drawing/2014/main" id="{81C434FE-5A36-CACE-C9B6-0A57077DA625}"/>
              </a:ext>
            </a:extLst>
          </p:cNvPr>
          <p:cNvSpPr>
            <a:spLocks noGrp="1"/>
          </p:cNvSpPr>
          <p:nvPr>
            <p:ph sz="quarter" idx="4294967295"/>
          </p:nvPr>
        </p:nvSpPr>
        <p:spPr>
          <a:xfrm>
            <a:off x="825910" y="1415845"/>
            <a:ext cx="10363200" cy="4660490"/>
          </a:xfrm>
        </p:spPr>
        <p:txBody>
          <a:bodyPr>
            <a:noAutofit/>
          </a:bodyPr>
          <a:lstStyle/>
          <a:p>
            <a:pPr algn="just"/>
            <a:r>
              <a:rPr lang="it-IT" sz="1200" dirty="0"/>
              <a:t>C. ANGELICI, </a:t>
            </a:r>
            <a:r>
              <a:rPr lang="it-IT" sz="1200" i="1" dirty="0"/>
              <a:t>A proposito di Shareholders, Stakeholders e statuti</a:t>
            </a:r>
            <a:r>
              <a:rPr lang="it-IT" sz="1200" dirty="0"/>
              <a:t>, in AA.VV., </a:t>
            </a:r>
            <a:r>
              <a:rPr lang="it-IT" sz="1200" i="1" dirty="0"/>
              <a:t>La nuova società quotata: tutela degli </a:t>
            </a:r>
            <a:r>
              <a:rPr lang="it-IT" sz="1200" i="1" dirty="0" err="1"/>
              <a:t>stakeholeders</a:t>
            </a:r>
            <a:r>
              <a:rPr lang="it-IT" sz="1200" i="1" dirty="0"/>
              <a:t>, sostenibilità e nuova governance</a:t>
            </a:r>
            <a:r>
              <a:rPr lang="it-IT" sz="1200" dirty="0"/>
              <a:t>, Milano, 2022, 57 ss.</a:t>
            </a:r>
          </a:p>
          <a:p>
            <a:pPr algn="just"/>
            <a:r>
              <a:rPr lang="it-IT" sz="1200" dirty="0"/>
              <a:t>M. CAMPOBASSO, G</a:t>
            </a:r>
            <a:r>
              <a:rPr lang="it-IT" sz="1200" i="1" dirty="0"/>
              <a:t>li amministratori, il successo sostenibile e la pietra di Spinoza</a:t>
            </a:r>
            <a:r>
              <a:rPr lang="it-IT" sz="1200" dirty="0"/>
              <a:t>, BBTC 1-2024, 1 ss.</a:t>
            </a:r>
          </a:p>
          <a:p>
            <a:pPr algn="just"/>
            <a:r>
              <a:rPr lang="it-IT" sz="1200" dirty="0"/>
              <a:t>A. CAPRARA, </a:t>
            </a:r>
            <a:r>
              <a:rPr lang="it-IT" sz="1200" i="1" dirty="0"/>
              <a:t>I soggetti tenuti alla rendicontazione di sostenibilità (individuale o consolidata)</a:t>
            </a:r>
            <a:r>
              <a:rPr lang="it-IT" sz="1200" dirty="0"/>
              <a:t>, in AA.VV. </a:t>
            </a:r>
            <a:r>
              <a:rPr lang="it-IT" sz="1200" i="1" dirty="0"/>
              <a:t>La trasparenza societaria per lo sviluppo sostenibile</a:t>
            </a:r>
            <a:r>
              <a:rPr lang="it-IT" sz="1200" dirty="0"/>
              <a:t> (a cura di A. Genovese), Firenze, 2025, 21 ss.</a:t>
            </a:r>
          </a:p>
          <a:p>
            <a:pPr algn="just"/>
            <a:r>
              <a:rPr lang="it-IT" sz="1200" dirty="0"/>
              <a:t>M. CIAN, C</a:t>
            </a:r>
            <a:r>
              <a:rPr lang="it-IT" sz="1200" i="1" dirty="0"/>
              <a:t>lausole statutarie per la sostenibilità dell’impresa. Spazi, limiti e implicazioni</a:t>
            </a:r>
            <a:r>
              <a:rPr lang="it-IT" sz="1200" dirty="0"/>
              <a:t>, Riv. Soc., 2021, 475 ss.</a:t>
            </a:r>
          </a:p>
          <a:p>
            <a:pPr algn="just"/>
            <a:r>
              <a:rPr lang="it-IT" sz="1200" dirty="0"/>
              <a:t>M. CIAN, </a:t>
            </a:r>
            <a:r>
              <a:rPr lang="it-IT" sz="1200" i="1" dirty="0"/>
              <a:t>I comitati rappresentativi degli stakeholders e l’organizzazione societaria</a:t>
            </a:r>
            <a:r>
              <a:rPr lang="it-IT" sz="1200" dirty="0"/>
              <a:t>,  </a:t>
            </a:r>
            <a:r>
              <a:rPr lang="it-IT" sz="1200" dirty="0">
                <a:hlinkClick r:id="rId2"/>
              </a:rPr>
              <a:t>www.orizzontideldirittocommerciale.it</a:t>
            </a:r>
            <a:r>
              <a:rPr lang="it-IT" sz="1200" dirty="0"/>
              <a:t>, 2023, 23 ss.</a:t>
            </a:r>
          </a:p>
          <a:p>
            <a:pPr algn="just"/>
            <a:r>
              <a:rPr lang="it-IT" sz="1200" dirty="0"/>
              <a:t>A. GENOVESE, </a:t>
            </a:r>
            <a:r>
              <a:rPr lang="it-IT" sz="1200" i="1" dirty="0"/>
              <a:t>Rendiconto di sostenibilità e gestione sostenibile dell’impresa azionaria (anche di gruppo)</a:t>
            </a:r>
            <a:r>
              <a:rPr lang="it-IT" sz="1200" dirty="0"/>
              <a:t>, in </a:t>
            </a:r>
            <a:r>
              <a:rPr lang="it-IT" sz="1200" i="1" dirty="0"/>
              <a:t>La trasparenza societaria per lo sviluppo sostenibile</a:t>
            </a:r>
            <a:r>
              <a:rPr lang="it-IT" sz="1200" dirty="0"/>
              <a:t> (a cura di A. Genovese), Firenze, 2025, 187 ss.</a:t>
            </a:r>
          </a:p>
          <a:p>
            <a:pPr algn="just"/>
            <a:r>
              <a:rPr lang="it-IT" sz="1200" dirty="0"/>
              <a:t>N. IRTI, </a:t>
            </a:r>
            <a:r>
              <a:rPr lang="it-IT" sz="1200" i="1" dirty="0"/>
              <a:t>L’insostenibile enigma della sostenibilità</a:t>
            </a:r>
            <a:r>
              <a:rPr lang="it-IT" sz="1200" dirty="0"/>
              <a:t>, Il Sole 24Ore 16.3.2025</a:t>
            </a:r>
          </a:p>
          <a:p>
            <a:pPr algn="just"/>
            <a:r>
              <a:rPr lang="it-IT" sz="1200" dirty="0"/>
              <a:t>E. RIMINI, </a:t>
            </a:r>
            <a:r>
              <a:rPr lang="it-IT" sz="1200" i="1" dirty="0"/>
              <a:t>Sostenibilità e nuova governance delle imprese azionarie nel diritto interno e comunitario tra realtà, criticità e prospettive</a:t>
            </a:r>
            <a:r>
              <a:rPr lang="it-IT" sz="1200" dirty="0"/>
              <a:t>, Giur. Comm. n. 2/2024, p. 285 ss.</a:t>
            </a:r>
          </a:p>
          <a:p>
            <a:pPr algn="just"/>
            <a:r>
              <a:rPr lang="it-IT" sz="1200" dirty="0"/>
              <a:t>M. STELLA RICHTER jr, I</a:t>
            </a:r>
            <a:r>
              <a:rPr lang="it-IT" sz="1200" i="1" dirty="0"/>
              <a:t>l successo sostenibile del codice di corporate governance e le possibili modificazioni statutarie conseguenti, V</a:t>
            </a:r>
            <a:r>
              <a:rPr lang="it-IT" sz="1200" dirty="0"/>
              <a:t>ita Not. n. 2/2021, 739 ss.</a:t>
            </a:r>
          </a:p>
          <a:p>
            <a:pPr algn="just"/>
            <a:r>
              <a:rPr lang="it-IT" sz="1200" dirty="0"/>
              <a:t>M. STELLA RICHTER jr, </a:t>
            </a:r>
            <a:r>
              <a:rPr lang="it-IT" sz="1200" i="1" dirty="0"/>
              <a:t>Sostenibilità e doveri, poteri e diritti degli amministratori. Riflessioni sul diritto societario nell’antropocene</a:t>
            </a:r>
            <a:r>
              <a:rPr lang="it-IT" sz="1200" dirty="0"/>
              <a:t>, Riv. Soc. 2024, 1081 ss.</a:t>
            </a:r>
          </a:p>
          <a:p>
            <a:pPr algn="just"/>
            <a:r>
              <a:rPr lang="it-IT" sz="1200" dirty="0"/>
              <a:t>M. VENTORUZZO, O</a:t>
            </a:r>
            <a:r>
              <a:rPr lang="it-IT" sz="1200" i="1" dirty="0"/>
              <a:t>sservazioni sulle conseguenze applicative dell’adozione di clausole statutarie (e di autodisciplina) sul «successo sostenibile»</a:t>
            </a:r>
            <a:r>
              <a:rPr lang="it-IT" sz="1200" dirty="0"/>
              <a:t>, Riv. Soc., 2024, 129 ss.</a:t>
            </a:r>
          </a:p>
          <a:p>
            <a:pPr algn="just"/>
            <a:r>
              <a:rPr lang="it-IT" sz="1200" dirty="0"/>
              <a:t>COMMISSIONE SOCIETÀ NOTAI TRIVENETO, Orientamenti A.B.1–A.B.6 </a:t>
            </a:r>
            <a:r>
              <a:rPr lang="it-IT" sz="1200" dirty="0">
                <a:hlinkClick r:id="rId3"/>
              </a:rPr>
              <a:t>https://www.notaitriveneto.it/dettaglio-massime-triveneto-300-esg-e-clausole-di-sostenibilita.html#inizio</a:t>
            </a:r>
            <a:endParaRPr lang="it-IT" sz="1200" dirty="0"/>
          </a:p>
        </p:txBody>
      </p:sp>
    </p:spTree>
    <p:extLst>
      <p:ext uri="{BB962C8B-B14F-4D97-AF65-F5344CB8AC3E}">
        <p14:creationId xmlns:p14="http://schemas.microsoft.com/office/powerpoint/2010/main" val="3363581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a:extLst>
              <a:ext uri="{FF2B5EF4-FFF2-40B4-BE49-F238E27FC236}">
                <a16:creationId xmlns:a16="http://schemas.microsoft.com/office/drawing/2014/main" id="{9E30C28B-B642-20ED-C70E-AF098B367D5C}"/>
              </a:ext>
            </a:extLst>
          </p:cNvPr>
          <p:cNvSpPr/>
          <p:nvPr/>
        </p:nvSpPr>
        <p:spPr>
          <a:xfrm>
            <a:off x="2507226" y="1071716"/>
            <a:ext cx="8150942" cy="4267200"/>
          </a:xfrm>
          <a:prstGeom prst="ellipse">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000" dirty="0"/>
              <a:t>Grazie dell’attenzione</a:t>
            </a:r>
          </a:p>
          <a:p>
            <a:pPr algn="ctr"/>
            <a:endParaRPr lang="it-IT" dirty="0"/>
          </a:p>
          <a:p>
            <a:pPr algn="ctr"/>
            <a:endParaRPr lang="it-IT" dirty="0"/>
          </a:p>
          <a:p>
            <a:pPr algn="ctr"/>
            <a:endParaRPr lang="it-IT" dirty="0"/>
          </a:p>
          <a:p>
            <a:pPr algn="ctr"/>
            <a:r>
              <a:rPr lang="it-IT" sz="2400" dirty="0">
                <a:hlinkClick r:id="rId2"/>
              </a:rPr>
              <a:t>c.casalini@veronanotai.it</a:t>
            </a:r>
            <a:endParaRPr lang="it-IT" sz="2400" dirty="0"/>
          </a:p>
          <a:p>
            <a:pPr algn="ctr"/>
            <a:r>
              <a:rPr lang="it-IT" sz="2400" dirty="0"/>
              <a:t>www.veronanotai.it</a:t>
            </a:r>
          </a:p>
        </p:txBody>
      </p:sp>
    </p:spTree>
    <p:extLst>
      <p:ext uri="{BB962C8B-B14F-4D97-AF65-F5344CB8AC3E}">
        <p14:creationId xmlns:p14="http://schemas.microsoft.com/office/powerpoint/2010/main" val="213141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BCB4EF-15AC-65D3-95D8-960031A92F4F}"/>
              </a:ext>
            </a:extLst>
          </p:cNvPr>
          <p:cNvSpPr>
            <a:spLocks noGrp="1"/>
          </p:cNvSpPr>
          <p:nvPr>
            <p:ph type="title"/>
          </p:nvPr>
        </p:nvSpPr>
        <p:spPr/>
        <p:txBody>
          <a:bodyPr/>
          <a:lstStyle/>
          <a:p>
            <a:r>
              <a:rPr lang="it-IT" dirty="0"/>
              <a:t>I princìpi Costituzionali</a:t>
            </a:r>
            <a:br>
              <a:rPr lang="it-IT" dirty="0"/>
            </a:br>
            <a:r>
              <a:rPr lang="it-IT" dirty="0"/>
              <a:t>e «gli interessi alieni»</a:t>
            </a:r>
          </a:p>
        </p:txBody>
      </p:sp>
      <p:sp>
        <p:nvSpPr>
          <p:cNvPr id="3" name="Segnaposto contenuto 2">
            <a:extLst>
              <a:ext uri="{FF2B5EF4-FFF2-40B4-BE49-F238E27FC236}">
                <a16:creationId xmlns:a16="http://schemas.microsoft.com/office/drawing/2014/main" id="{F14CC531-97C6-605A-A736-AE96DF645972}"/>
              </a:ext>
            </a:extLst>
          </p:cNvPr>
          <p:cNvSpPr>
            <a:spLocks noGrp="1"/>
          </p:cNvSpPr>
          <p:nvPr>
            <p:ph sz="quarter" idx="13"/>
          </p:nvPr>
        </p:nvSpPr>
        <p:spPr>
          <a:xfrm>
            <a:off x="913774" y="1966452"/>
            <a:ext cx="10363826" cy="4198374"/>
          </a:xfrm>
        </p:spPr>
        <p:txBody>
          <a:bodyPr>
            <a:normAutofit fontScale="92500" lnSpcReduction="10000"/>
          </a:bodyPr>
          <a:lstStyle/>
          <a:p>
            <a:pPr algn="just"/>
            <a:r>
              <a:rPr lang="it-IT" sz="1900" dirty="0">
                <a:solidFill>
                  <a:schemeClr val="tx1"/>
                </a:solidFill>
              </a:rPr>
              <a:t>I princìpi dello sviluppo sostenibile e del rispetto di criteri ESG sono definitivamente entrati a far parte dell’ordinamento internazionale ed europeo; non si tratta più di etica degli affari o di marketing reputazionale ma di diritto positivo e dei conseguenti doveri di condotta imposti alle imprese.</a:t>
            </a:r>
          </a:p>
          <a:p>
            <a:pPr algn="just"/>
            <a:r>
              <a:rPr lang="it-IT" sz="1900" dirty="0">
                <a:solidFill>
                  <a:schemeClr val="tx1"/>
                </a:solidFill>
              </a:rPr>
              <a:t>L’esplicito inserimento della tutela dell’ambiente nella Costituzione testimonia la rilevanza sia a livello normativo che a livello culturale dei fattori ESG e del rapporto tra impresa e sostenibilità; addirittura la tutela dell’ambiente diviene principio generale rispetto all’iniziativa economica: tutto ciò ha determinato una svolta storica nel diritto dell’impresa.</a:t>
            </a:r>
          </a:p>
          <a:p>
            <a:pPr algn="just"/>
            <a:r>
              <a:rPr lang="it-IT" sz="1900" i="1" dirty="0"/>
              <a:t>La prima questione da affrontare è se la disciplina sul RDS contenga una definizione normativa degli interessi extrasociali che sarebbero rilevanti per la gestione sostenibile della società. Risposta affermativa: il </a:t>
            </a:r>
            <a:r>
              <a:rPr lang="it-IT" sz="1900" i="1" dirty="0" err="1"/>
              <a:t>dlgs</a:t>
            </a:r>
            <a:r>
              <a:rPr lang="it-IT" sz="1900" i="1" dirty="0"/>
              <a:t> 125/2024 è in continuità con il </a:t>
            </a:r>
            <a:r>
              <a:rPr lang="it-IT" sz="1900" i="1" dirty="0" err="1"/>
              <a:t>dlgs</a:t>
            </a:r>
            <a:r>
              <a:rPr lang="it-IT" sz="1900" i="1" dirty="0"/>
              <a:t>. 254/2016 ed è allineato con la tassonomia UE che definisce attività economiche ecosostenibili e diritti umani inviolabili lungo la catena del valore. </a:t>
            </a:r>
          </a:p>
          <a:p>
            <a:pPr algn="just"/>
            <a:r>
              <a:rPr lang="it-IT" sz="1900" i="1" dirty="0"/>
              <a:t>«Il punto critico però resta un altro. Stabilire se gli amministratori abbiano il dovere e il potere gestorio di </a:t>
            </a:r>
            <a:r>
              <a:rPr lang="it-IT" sz="1900" b="1" i="1" dirty="0"/>
              <a:t>tenere conto</a:t>
            </a:r>
            <a:r>
              <a:rPr lang="it-IT" sz="1900" i="1" dirty="0"/>
              <a:t> di determinati interessi alieni, oppure abbiano il dovere e il potere gestorio di </a:t>
            </a:r>
            <a:r>
              <a:rPr lang="it-IT" sz="1900" b="1" i="1" dirty="0"/>
              <a:t>soddisfare</a:t>
            </a:r>
            <a:r>
              <a:rPr lang="it-IT" sz="1900" i="1" dirty="0"/>
              <a:t> </a:t>
            </a:r>
            <a:r>
              <a:rPr lang="it-IT" sz="1900" b="1" i="1" dirty="0"/>
              <a:t>o</a:t>
            </a:r>
            <a:r>
              <a:rPr lang="it-IT" sz="1900" i="1" dirty="0"/>
              <a:t> di </a:t>
            </a:r>
            <a:r>
              <a:rPr lang="it-IT" sz="1900" b="1" i="1" dirty="0"/>
              <a:t>proteggere</a:t>
            </a:r>
            <a:r>
              <a:rPr lang="it-IT" sz="1900" i="1" dirty="0"/>
              <a:t> tali interessi. Il problema in definitiva è l’orientamento che deve avere la discrezionalità gestoria, quando comporti l’uso delle informazioni restituite dal RDS e incida su interessi alieni intercettati dal RDS (individuale o consolidato) della società.</a:t>
            </a:r>
            <a:r>
              <a:rPr lang="it-IT" sz="1900" dirty="0"/>
              <a:t>» (A. Genovese) </a:t>
            </a:r>
          </a:p>
          <a:p>
            <a:pPr algn="just"/>
            <a:endParaRPr lang="it-IT" dirty="0">
              <a:solidFill>
                <a:schemeClr val="tx1"/>
              </a:solidFill>
            </a:endParaRPr>
          </a:p>
        </p:txBody>
      </p:sp>
      <mc:AlternateContent xmlns:mc="http://schemas.openxmlformats.org/markup-compatibility/2006" xmlns:pslz="http://schemas.microsoft.com/office/powerpoint/2016/slidezoom">
        <mc:Choice Requires="pslz">
          <p:graphicFrame>
            <p:nvGraphicFramePr>
              <p:cNvPr id="5" name="Anteprima della diapositiva 4">
                <a:extLst>
                  <a:ext uri="{FF2B5EF4-FFF2-40B4-BE49-F238E27FC236}">
                    <a16:creationId xmlns:a16="http://schemas.microsoft.com/office/drawing/2014/main" id="{3926BEB4-83C9-0EF3-4E9C-A854B54F9036}"/>
                  </a:ext>
                </a:extLst>
              </p:cNvPr>
              <p:cNvGraphicFramePr>
                <a:graphicFrameLocks noChangeAspect="1"/>
              </p:cNvGraphicFramePr>
              <p:nvPr>
                <p:extLst>
                  <p:ext uri="{D42A27DB-BD31-4B8C-83A1-F6EECF244321}">
                    <p14:modId xmlns:p14="http://schemas.microsoft.com/office/powerpoint/2010/main" val="2986423271"/>
                  </p:ext>
                </p:extLst>
              </p:nvPr>
            </p:nvGraphicFramePr>
            <p:xfrm>
              <a:off x="-2812026" y="1520452"/>
              <a:ext cx="3048000" cy="1714500"/>
            </p:xfrm>
            <a:graphic>
              <a:graphicData uri="http://schemas.microsoft.com/office/powerpoint/2016/slidezoom">
                <pslz:sldZm>
                  <pslz:sldZmObj sldId="257" cId="2434651553">
                    <pslz:zmPr id="{17790DA4-9859-481B-AA1F-CAA87F78D54F}"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5" name="Anteprima della diapositiva 4">
                <a:hlinkClick r:id="rId3" action="ppaction://hlinksldjump"/>
                <a:extLst>
                  <a:ext uri="{FF2B5EF4-FFF2-40B4-BE49-F238E27FC236}">
                    <a16:creationId xmlns:a16="http://schemas.microsoft.com/office/drawing/2014/main" id="{3926BEB4-83C9-0EF3-4E9C-A854B54F9036}"/>
                  </a:ext>
                </a:extLst>
              </p:cNvPr>
              <p:cNvPicPr>
                <a:picLocks noGrp="1" noRot="1" noChangeAspect="1" noMove="1" noResize="1" noEditPoints="1" noAdjustHandles="1" noChangeArrowheads="1" noChangeShapeType="1"/>
              </p:cNvPicPr>
              <p:nvPr/>
            </p:nvPicPr>
            <p:blipFill>
              <a:blip r:embed="rId4"/>
              <a:stretch>
                <a:fillRect/>
              </a:stretch>
            </p:blipFill>
            <p:spPr>
              <a:xfrm>
                <a:off x="-2812026" y="1520452"/>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137463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056E0E-495B-CC0F-72FA-740260C08A78}"/>
              </a:ext>
            </a:extLst>
          </p:cNvPr>
          <p:cNvSpPr>
            <a:spLocks noGrp="1"/>
          </p:cNvSpPr>
          <p:nvPr>
            <p:ph type="title"/>
          </p:nvPr>
        </p:nvSpPr>
        <p:spPr/>
        <p:txBody>
          <a:bodyPr/>
          <a:lstStyle/>
          <a:p>
            <a:r>
              <a:rPr lang="it-IT" dirty="0"/>
              <a:t>L’impatto anche sulle filiere</a:t>
            </a:r>
          </a:p>
        </p:txBody>
      </p:sp>
      <p:sp>
        <p:nvSpPr>
          <p:cNvPr id="3" name="Segnaposto contenuto 2">
            <a:extLst>
              <a:ext uri="{FF2B5EF4-FFF2-40B4-BE49-F238E27FC236}">
                <a16:creationId xmlns:a16="http://schemas.microsoft.com/office/drawing/2014/main" id="{6183E79D-8082-C438-D5C7-47526A3C2CCD}"/>
              </a:ext>
            </a:extLst>
          </p:cNvPr>
          <p:cNvSpPr>
            <a:spLocks noGrp="1"/>
          </p:cNvSpPr>
          <p:nvPr>
            <p:ph sz="quarter" idx="13"/>
          </p:nvPr>
        </p:nvSpPr>
        <p:spPr/>
        <p:txBody>
          <a:bodyPr>
            <a:normAutofit/>
          </a:bodyPr>
          <a:lstStyle/>
          <a:p>
            <a:pPr algn="just"/>
            <a:r>
              <a:rPr lang="it-IT" dirty="0"/>
              <a:t>Escluse dal perimetro soggettivo del d.lgs. 125/2024 sono le micro-imprese e le PMI non quotate.</a:t>
            </a:r>
          </a:p>
          <a:p>
            <a:pPr algn="just"/>
            <a:r>
              <a:rPr lang="it-IT" dirty="0"/>
              <a:t>In ogni caso si tratta di imprese che, in buona parte, potrebbero essere comunque </a:t>
            </a:r>
            <a:r>
              <a:rPr lang="it-IT" u="sng" dirty="0"/>
              <a:t>destinatarie indirette degli obblighi</a:t>
            </a:r>
            <a:r>
              <a:rPr lang="it-IT" dirty="0"/>
              <a:t> (e dei costi per contribuire alla rendicontazione di sostenibilità delle imprese obbligate) laddove siano coinvolte nella «catena del valore» (di cui peraltro manca nel d.lgs. una definizione puntuale). Conseguente necessità di affiancamento e supporto.</a:t>
            </a:r>
          </a:p>
          <a:p>
            <a:pPr algn="just"/>
            <a:r>
              <a:rPr lang="it-IT" dirty="0"/>
              <a:t>Per meglio dire (A. Caprara) </a:t>
            </a:r>
            <a:r>
              <a:rPr lang="it-IT" i="1" dirty="0"/>
              <a:t>«la forza persuasiva del mercato (</a:t>
            </a:r>
            <a:r>
              <a:rPr lang="it-IT" i="1" dirty="0" err="1"/>
              <a:t>rectius</a:t>
            </a:r>
            <a:r>
              <a:rPr lang="it-IT" i="1" dirty="0"/>
              <a:t>: delle imprese soggette ai doveri di rendicontazione di sostenibilità su cui ricadono le responsabilità e, più in generale, le conseguenze giuridiche per l’omessa o incompleta comunicazione sulla catena del valore) dovrebbe indurre anche le imprese non soggette a detti doveri ad adeguarsi spontaneamente»</a:t>
            </a:r>
          </a:p>
        </p:txBody>
      </p:sp>
    </p:spTree>
    <p:extLst>
      <p:ext uri="{BB962C8B-B14F-4D97-AF65-F5344CB8AC3E}">
        <p14:creationId xmlns:p14="http://schemas.microsoft.com/office/powerpoint/2010/main" val="86054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8E8A04-869B-8E62-AD00-B74C7AF91241}"/>
              </a:ext>
            </a:extLst>
          </p:cNvPr>
          <p:cNvSpPr>
            <a:spLocks noGrp="1"/>
          </p:cNvSpPr>
          <p:nvPr>
            <p:ph type="title"/>
          </p:nvPr>
        </p:nvSpPr>
        <p:spPr/>
        <p:txBody>
          <a:bodyPr/>
          <a:lstStyle/>
          <a:p>
            <a:r>
              <a:rPr lang="it-IT" dirty="0"/>
              <a:t>Le iniziative statutarie nelle società</a:t>
            </a:r>
          </a:p>
        </p:txBody>
      </p:sp>
      <p:sp>
        <p:nvSpPr>
          <p:cNvPr id="3" name="Segnaposto contenuto 2">
            <a:extLst>
              <a:ext uri="{FF2B5EF4-FFF2-40B4-BE49-F238E27FC236}">
                <a16:creationId xmlns:a16="http://schemas.microsoft.com/office/drawing/2014/main" id="{DF9920EF-6D8F-9C86-DC46-742DAF953A97}"/>
              </a:ext>
            </a:extLst>
          </p:cNvPr>
          <p:cNvSpPr>
            <a:spLocks noGrp="1"/>
          </p:cNvSpPr>
          <p:nvPr>
            <p:ph sz="quarter" idx="13"/>
          </p:nvPr>
        </p:nvSpPr>
        <p:spPr/>
        <p:txBody>
          <a:bodyPr>
            <a:normAutofit lnSpcReduction="10000"/>
          </a:bodyPr>
          <a:lstStyle/>
          <a:p>
            <a:pPr marL="0" indent="0" algn="just">
              <a:buNone/>
            </a:pPr>
            <a:r>
              <a:rPr lang="it-IT" b="0" dirty="0">
                <a:effectLst/>
              </a:rPr>
              <a:t>Gli orientamenti notarili cercano di armonizzare le prassi o linee </a:t>
            </a:r>
            <a:r>
              <a:rPr lang="it-IT" dirty="0"/>
              <a:t>guida </a:t>
            </a:r>
            <a:r>
              <a:rPr lang="it-IT" b="0" dirty="0">
                <a:effectLst/>
              </a:rPr>
              <a:t>prive di efficacia vincolante c.d. </a:t>
            </a:r>
            <a:r>
              <a:rPr lang="it-IT" i="1" dirty="0">
                <a:effectLst/>
              </a:rPr>
              <a:t>soft </a:t>
            </a:r>
            <a:r>
              <a:rPr lang="it-IT" i="1" dirty="0" err="1">
                <a:effectLst/>
              </a:rPr>
              <a:t>law</a:t>
            </a:r>
            <a:r>
              <a:rPr lang="it-IT" dirty="0">
                <a:effectLst/>
              </a:rPr>
              <a:t> </a:t>
            </a:r>
            <a:r>
              <a:rPr lang="it-IT" b="0" dirty="0">
                <a:effectLst/>
              </a:rPr>
              <a:t>(ad esempio le raccomandazioni in chiave di sostenibilità del Codice di AUTODISCIPLINA di governo societario * applicabile dalle quotate su base volontaria e le politiche di stakeholder engagement proattivo o reattivo) con i princìpi normativi legali contenuti nella legge sulle Società Benefit (ad esempio il beneficio comune nell’oggetto sociale, il contemperamento degli interessi fra shareholders e stakeholders), nella CSRD, nella CSDDD, nel T.U.F. (ad esempio le politiche di remunerazione degli amministratori con </a:t>
            </a:r>
            <a:r>
              <a:rPr lang="it-IT" b="0" i="1" dirty="0">
                <a:effectLst/>
              </a:rPr>
              <a:t>Key Performance </a:t>
            </a:r>
            <a:r>
              <a:rPr lang="it-IT" b="0" i="1" dirty="0" err="1">
                <a:effectLst/>
              </a:rPr>
              <a:t>Indicators</a:t>
            </a:r>
            <a:r>
              <a:rPr lang="it-IT" b="0" i="1" dirty="0">
                <a:effectLst/>
              </a:rPr>
              <a:t> -</a:t>
            </a:r>
            <a:r>
              <a:rPr lang="it-IT" b="0" dirty="0">
                <a:effectLst/>
              </a:rPr>
              <a:t> </a:t>
            </a:r>
            <a:r>
              <a:rPr lang="it-IT" b="0" dirty="0" err="1">
                <a:effectLst/>
              </a:rPr>
              <a:t>KPIs</a:t>
            </a:r>
            <a:r>
              <a:rPr lang="it-IT" b="0" dirty="0">
                <a:effectLst/>
              </a:rPr>
              <a:t> ESG).</a:t>
            </a:r>
          </a:p>
          <a:p>
            <a:pPr marL="0" indent="0" algn="just">
              <a:buNone/>
            </a:pPr>
            <a:endParaRPr lang="it-IT" b="0" dirty="0">
              <a:effectLst/>
            </a:endParaRPr>
          </a:p>
          <a:p>
            <a:pPr marL="0" indent="0" algn="just">
              <a:buNone/>
            </a:pPr>
            <a:r>
              <a:rPr lang="it-IT" dirty="0"/>
              <a:t>* ivi la prescrizione che </a:t>
            </a:r>
            <a:r>
              <a:rPr lang="it-IT" dirty="0">
                <a:solidFill>
                  <a:srgbClr val="008000"/>
                </a:solidFill>
              </a:rPr>
              <a:t>«l’organo di amministrazione guida la società perseguendo il successo sostenibile» </a:t>
            </a:r>
            <a:r>
              <a:rPr lang="it-IT" dirty="0"/>
              <a:t>e la definizione di «successo sostenibile»: </a:t>
            </a:r>
            <a:r>
              <a:rPr lang="it-IT" i="1" dirty="0"/>
              <a:t>obiettivo che guida l’azione dell’organo di amministrazione e che si sostanzia nella </a:t>
            </a:r>
            <a:r>
              <a:rPr lang="it-IT" i="1" u="sng" dirty="0"/>
              <a:t>creazione di valore nel lungo termine</a:t>
            </a:r>
            <a:r>
              <a:rPr lang="it-IT" i="1" dirty="0"/>
              <a:t> a beneficio degli azionisti, </a:t>
            </a:r>
            <a:r>
              <a:rPr lang="it-IT" i="1" u="sng" dirty="0"/>
              <a:t>tenendo conto</a:t>
            </a:r>
            <a:r>
              <a:rPr lang="it-IT" i="1" dirty="0"/>
              <a:t> degli interessi degli altri stakeholder rilevanti per la società</a:t>
            </a:r>
            <a:r>
              <a:rPr lang="it-IT" dirty="0"/>
              <a:t>.</a:t>
            </a:r>
          </a:p>
        </p:txBody>
      </p:sp>
    </p:spTree>
    <p:extLst>
      <p:ext uri="{BB962C8B-B14F-4D97-AF65-F5344CB8AC3E}">
        <p14:creationId xmlns:p14="http://schemas.microsoft.com/office/powerpoint/2010/main" val="243465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D119F0-D42B-01AF-0D30-763300BC4A30}"/>
              </a:ext>
            </a:extLst>
          </p:cNvPr>
          <p:cNvSpPr>
            <a:spLocks noGrp="1"/>
          </p:cNvSpPr>
          <p:nvPr>
            <p:ph type="title"/>
          </p:nvPr>
        </p:nvSpPr>
        <p:spPr/>
        <p:txBody>
          <a:bodyPr/>
          <a:lstStyle/>
          <a:p>
            <a:r>
              <a:rPr lang="it-IT" dirty="0"/>
              <a:t>Definizione delle c.d. «clausole di sostenibilità»</a:t>
            </a:r>
          </a:p>
        </p:txBody>
      </p:sp>
      <p:sp>
        <p:nvSpPr>
          <p:cNvPr id="3" name="Segnaposto contenuto 2">
            <a:extLst>
              <a:ext uri="{FF2B5EF4-FFF2-40B4-BE49-F238E27FC236}">
                <a16:creationId xmlns:a16="http://schemas.microsoft.com/office/drawing/2014/main" id="{7AC6522F-4FDD-E7B6-59A6-ACE5AECB6760}"/>
              </a:ext>
            </a:extLst>
          </p:cNvPr>
          <p:cNvSpPr>
            <a:spLocks noGrp="1"/>
          </p:cNvSpPr>
          <p:nvPr>
            <p:ph sz="quarter" idx="13"/>
          </p:nvPr>
        </p:nvSpPr>
        <p:spPr>
          <a:xfrm>
            <a:off x="913774" y="2094271"/>
            <a:ext cx="10363826" cy="4267200"/>
          </a:xfrm>
        </p:spPr>
        <p:txBody>
          <a:bodyPr>
            <a:normAutofit fontScale="92500" lnSpcReduction="20000"/>
          </a:bodyPr>
          <a:lstStyle/>
          <a:p>
            <a:pPr algn="just">
              <a:buFont typeface="Wingdings" panose="05000000000000000000" pitchFamily="2" charset="2"/>
              <a:buChar char="v"/>
            </a:pPr>
            <a:r>
              <a:rPr lang="it-IT" dirty="0"/>
              <a:t> Tutte le clausole statutarie che costituiscono espressione di ideali collettivi, valori sociali e principi etici (quali la protezione dell’ambiente, la promozione del lavoro, la cura e il benessere dei dipendenti e della collettività), e in generale che denotano un impegno di salvaguardia dei diversi interessi non economici implicati nell'attività di impresa [«capitalismo sostenibile e antropocentrico» (L. Calvosa)] </a:t>
            </a:r>
          </a:p>
          <a:p>
            <a:pPr algn="just">
              <a:buFont typeface="Wingdings" panose="05000000000000000000" pitchFamily="2" charset="2"/>
              <a:buChar char="v"/>
            </a:pPr>
            <a:r>
              <a:rPr lang="it-IT" dirty="0"/>
              <a:t> Tutte le clausole che intendono imprimere all’operato degli amministratori e alla società una particolare attenzione ai fattori E.S.G. </a:t>
            </a:r>
          </a:p>
          <a:p>
            <a:pPr marL="0" indent="0" algn="just">
              <a:buNone/>
            </a:pPr>
            <a:r>
              <a:rPr lang="it-IT" dirty="0"/>
              <a:t>Il principio costituzionale dell’art. 41 Cost. diventa, secondo l’Orientamento A.B.1, il perno che giustifica la previsione negli statuti sociali di specifiche regole etiche e/o di sostenibilità: </a:t>
            </a:r>
            <a:r>
              <a:rPr lang="it-IT" b="1" i="1" dirty="0">
                <a:solidFill>
                  <a:srgbClr val="008000"/>
                </a:solidFill>
              </a:rPr>
              <a:t>«sono legittime le clausole che, fermo restando quanto genericamente disposto dall’art. 41 cost., dettano specifiche regole etiche e/o di sostenibilità che devono essere rispettate nella gestione della società, anche a scapito della massimizzazione dei profitti e della efficienza produttiva»</a:t>
            </a:r>
          </a:p>
          <a:p>
            <a:pPr marL="0" indent="0" algn="just">
              <a:buNone/>
            </a:pPr>
            <a:r>
              <a:rPr lang="it-IT" dirty="0"/>
              <a:t>Risposta affermativa, quindi, in merito alla loro compatibilità con lo schema causale della società lucrativa, in quanto </a:t>
            </a:r>
            <a:r>
              <a:rPr lang="it-IT" u="sng" dirty="0"/>
              <a:t>lo scopo di lucro resta essenziale, caratterizzante e prioritario</a:t>
            </a:r>
            <a:r>
              <a:rPr lang="it-IT" dirty="0"/>
              <a:t>: la trasparenza in materia di sostenibilità mira a rendere le imprese parte della soluzione ai problemi non solo finanziari ma anche ambientali e sociali dello sviluppo economico senza per questo mutarne lo scopo che resta lucrativo. La determinazione di finalità ulteriori e diverse deve coordinarsi con lo scopo lucrativo e ad essa è subordinata.</a:t>
            </a:r>
          </a:p>
        </p:txBody>
      </p:sp>
    </p:spTree>
    <p:extLst>
      <p:ext uri="{BB962C8B-B14F-4D97-AF65-F5344CB8AC3E}">
        <p14:creationId xmlns:p14="http://schemas.microsoft.com/office/powerpoint/2010/main" val="244515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740DD4-0AD5-28E9-A6F5-31CC014E3696}"/>
              </a:ext>
            </a:extLst>
          </p:cNvPr>
          <p:cNvSpPr>
            <a:spLocks noGrp="1"/>
          </p:cNvSpPr>
          <p:nvPr>
            <p:ph type="title"/>
          </p:nvPr>
        </p:nvSpPr>
        <p:spPr/>
        <p:txBody>
          <a:bodyPr/>
          <a:lstStyle/>
          <a:p>
            <a:r>
              <a:rPr lang="it-IT" dirty="0"/>
              <a:t>Autonomia statutaria e vincoli normativi</a:t>
            </a:r>
          </a:p>
        </p:txBody>
      </p:sp>
      <p:sp>
        <p:nvSpPr>
          <p:cNvPr id="3" name="Segnaposto contenuto 2">
            <a:extLst>
              <a:ext uri="{FF2B5EF4-FFF2-40B4-BE49-F238E27FC236}">
                <a16:creationId xmlns:a16="http://schemas.microsoft.com/office/drawing/2014/main" id="{DCA3DE32-A776-1FA7-4325-0A7DF9F5D5CD}"/>
              </a:ext>
            </a:extLst>
          </p:cNvPr>
          <p:cNvSpPr>
            <a:spLocks noGrp="1"/>
          </p:cNvSpPr>
          <p:nvPr>
            <p:ph sz="quarter" idx="13"/>
          </p:nvPr>
        </p:nvSpPr>
        <p:spPr>
          <a:xfrm>
            <a:off x="913774" y="2367092"/>
            <a:ext cx="10363826" cy="3827231"/>
          </a:xfrm>
        </p:spPr>
        <p:txBody>
          <a:bodyPr>
            <a:normAutofit fontScale="92500" lnSpcReduction="10000"/>
          </a:bodyPr>
          <a:lstStyle/>
          <a:p>
            <a:pPr marL="0" indent="0">
              <a:buNone/>
            </a:pPr>
            <a:r>
              <a:rPr lang="it-IT" dirty="0"/>
              <a:t>Nella direzione della sostenibilità appaiono legittime:</a:t>
            </a:r>
          </a:p>
          <a:p>
            <a:pPr algn="just">
              <a:buFont typeface="Wingdings" panose="05000000000000000000" pitchFamily="2" charset="2"/>
              <a:buChar char="Ø"/>
            </a:pPr>
            <a:r>
              <a:rPr lang="it-IT" dirty="0"/>
              <a:t> clausole con funzione preclusiva dell’adozione di date strategie o del compimento di date categorie di operazioni </a:t>
            </a:r>
          </a:p>
          <a:p>
            <a:pPr algn="just">
              <a:buFont typeface="Wingdings" panose="05000000000000000000" pitchFamily="2" charset="2"/>
              <a:buChar char="Ø"/>
            </a:pPr>
            <a:r>
              <a:rPr lang="it-IT" dirty="0"/>
              <a:t> clausole di carattere etico, viceversa, impositive delle une o delle altre, che definiscano le linee di condotta degli amministratori</a:t>
            </a:r>
          </a:p>
          <a:p>
            <a:pPr algn="just">
              <a:buFont typeface="Wingdings" panose="05000000000000000000" pitchFamily="2" charset="2"/>
              <a:buChar char="Ø"/>
            </a:pPr>
            <a:r>
              <a:rPr lang="it-IT" dirty="0"/>
              <a:t> clausole che perimetrino l’attività di impresa che costituisce l’oggetto sociale </a:t>
            </a:r>
          </a:p>
          <a:p>
            <a:pPr marL="0" indent="0" algn="just">
              <a:buNone/>
            </a:pPr>
            <a:r>
              <a:rPr lang="it-IT" dirty="0"/>
              <a:t>in quanto </a:t>
            </a:r>
            <a:r>
              <a:rPr lang="it-IT" u="sng" dirty="0"/>
              <a:t>i limiti all’autonomia statutaria vanno ricercati nel carattere produttivo dell’attività e nello scopo di lucro</a:t>
            </a:r>
            <a:r>
              <a:rPr lang="it-IT" dirty="0"/>
              <a:t>, i quali impediscono (congiuntamente) che all’attività imprenditoriale se ne affianchi altra di matrice ideale o erogativa; il secondo, inoltre, esclude che la sostenibilità possa venire perseguita a scapito della realizzazione del profitto</a:t>
            </a:r>
          </a:p>
          <a:p>
            <a:pPr marL="0" indent="0" algn="just">
              <a:buNone/>
            </a:pPr>
            <a:r>
              <a:rPr lang="it-IT" dirty="0"/>
              <a:t>Ovviamente tenendo presente che la S.p.A. (a differenza della </a:t>
            </a:r>
            <a:r>
              <a:rPr lang="it-IT" dirty="0" err="1"/>
              <a:t>Srl</a:t>
            </a:r>
            <a:r>
              <a:rPr lang="it-IT" dirty="0"/>
              <a:t>) è caratterizzata dalla rigidità della struttura organizzativa e dalla esclusività della funzione gestoria </a:t>
            </a:r>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418603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5C5EC1-E183-76F1-1D04-26BBB05EA513}"/>
              </a:ext>
            </a:extLst>
          </p:cNvPr>
          <p:cNvSpPr>
            <a:spLocks noGrp="1"/>
          </p:cNvSpPr>
          <p:nvPr>
            <p:ph type="title"/>
          </p:nvPr>
        </p:nvSpPr>
        <p:spPr/>
        <p:txBody>
          <a:bodyPr/>
          <a:lstStyle/>
          <a:p>
            <a:r>
              <a:rPr lang="it-IT" dirty="0"/>
              <a:t>Piani d’azione, di emersione e</a:t>
            </a:r>
            <a:br>
              <a:rPr lang="it-IT" dirty="0"/>
            </a:br>
            <a:r>
              <a:rPr lang="it-IT" dirty="0"/>
              <a:t>di incidenza dei princìpi etici</a:t>
            </a:r>
          </a:p>
        </p:txBody>
      </p:sp>
      <p:sp>
        <p:nvSpPr>
          <p:cNvPr id="3" name="Segnaposto contenuto 2">
            <a:extLst>
              <a:ext uri="{FF2B5EF4-FFF2-40B4-BE49-F238E27FC236}">
                <a16:creationId xmlns:a16="http://schemas.microsoft.com/office/drawing/2014/main" id="{12365675-75C2-3FE8-EFAF-F43B7D73AE35}"/>
              </a:ext>
            </a:extLst>
          </p:cNvPr>
          <p:cNvSpPr>
            <a:spLocks noGrp="1"/>
          </p:cNvSpPr>
          <p:nvPr>
            <p:ph sz="quarter" idx="13"/>
          </p:nvPr>
        </p:nvSpPr>
        <p:spPr>
          <a:xfrm>
            <a:off x="913774" y="2367092"/>
            <a:ext cx="10363826" cy="3872391"/>
          </a:xfrm>
        </p:spPr>
        <p:txBody>
          <a:bodyPr>
            <a:normAutofit/>
          </a:bodyPr>
          <a:lstStyle/>
          <a:p>
            <a:r>
              <a:rPr lang="it-IT" dirty="0"/>
              <a:t>Clausole relative allo scopo-fine societario di cui all’art. 2247 c.c. cioè lo scopo lucrativo</a:t>
            </a:r>
          </a:p>
          <a:p>
            <a:r>
              <a:rPr lang="it-IT" dirty="0"/>
              <a:t>Clausole relative all’oggetto sociale ossia alla concreta attività di impresa svolta</a:t>
            </a:r>
          </a:p>
          <a:p>
            <a:r>
              <a:rPr lang="it-IT" dirty="0"/>
              <a:t>Clausole relative alla gestione dell’impresa</a:t>
            </a:r>
          </a:p>
          <a:p>
            <a:r>
              <a:rPr lang="it-IT" dirty="0"/>
              <a:t>Clausole relative all’interesse sociale (artt. 2373 e 2479-ter, 2391 e 2475-ter, 2441 co. 5 c.c.)</a:t>
            </a:r>
          </a:p>
          <a:p>
            <a:r>
              <a:rPr lang="it-IT" dirty="0"/>
              <a:t>Clausole relative alla struttura organizzativa</a:t>
            </a:r>
          </a:p>
          <a:p>
            <a:r>
              <a:rPr lang="it-IT" dirty="0"/>
              <a:t>Clausole relative alla struttura proprietaria</a:t>
            </a:r>
          </a:p>
          <a:p>
            <a:pPr marL="0" indent="0" algn="just">
              <a:buNone/>
            </a:pPr>
            <a:r>
              <a:rPr lang="it-IT" dirty="0"/>
              <a:t> e le conseguenti riflessioni su: </a:t>
            </a:r>
          </a:p>
          <a:p>
            <a:pPr marL="457200" lvl="1" indent="0" algn="just">
              <a:buNone/>
            </a:pPr>
            <a:r>
              <a:rPr lang="it-IT" dirty="0"/>
              <a:t>Legittimità / illegittimità       Incisività / genericità-vaghezza       Vincolatività / discrezionalità	  Enforcement</a:t>
            </a:r>
          </a:p>
        </p:txBody>
      </p:sp>
    </p:spTree>
    <p:extLst>
      <p:ext uri="{BB962C8B-B14F-4D97-AF65-F5344CB8AC3E}">
        <p14:creationId xmlns:p14="http://schemas.microsoft.com/office/powerpoint/2010/main" val="1653226288"/>
      </p:ext>
    </p:extLst>
  </p:cSld>
  <p:clrMapOvr>
    <a:masterClrMapping/>
  </p:clrMapOvr>
</p:sld>
</file>

<file path=ppt/theme/theme1.xml><?xml version="1.0" encoding="utf-8"?>
<a:theme xmlns:a="http://schemas.openxmlformats.org/drawingml/2006/main" name="Retrospettivo">
  <a:themeElements>
    <a:clrScheme name="Retrospettivo">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2243</TotalTime>
  <Words>6154</Words>
  <Application>Microsoft Office PowerPoint</Application>
  <PresentationFormat>Widescreen</PresentationFormat>
  <Paragraphs>179</Paragraphs>
  <Slides>32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32</vt:i4>
      </vt:variant>
    </vt:vector>
  </HeadingPairs>
  <TitlesOfParts>
    <vt:vector size="39" baseType="lpstr">
      <vt:lpstr>Arial</vt:lpstr>
      <vt:lpstr>Arial Unicode MS</vt:lpstr>
      <vt:lpstr>Calibri</vt:lpstr>
      <vt:lpstr>Calibri Light</vt:lpstr>
      <vt:lpstr>Tw Cen MT (Corpo)</vt:lpstr>
      <vt:lpstr>Wingdings</vt:lpstr>
      <vt:lpstr>Retrospettivo</vt:lpstr>
      <vt:lpstr>Presentazione standard di PowerPoint</vt:lpstr>
      <vt:lpstr>LE CLAUSOLE STATUTARIE  PER UNA GESTIONE SOSTENIBILE</vt:lpstr>
      <vt:lpstr>Recente normativa di riferimento</vt:lpstr>
      <vt:lpstr>I princìpi Costituzionali e «gli interessi alieni»</vt:lpstr>
      <vt:lpstr>L’impatto anche sulle filiere</vt:lpstr>
      <vt:lpstr>Le iniziative statutarie nelle società</vt:lpstr>
      <vt:lpstr>Definizione delle c.d. «clausole di sostenibilità»</vt:lpstr>
      <vt:lpstr>Autonomia statutaria e vincoli normativi</vt:lpstr>
      <vt:lpstr>Piani d’azione, di emersione e di incidenza dei princìpi etici</vt:lpstr>
      <vt:lpstr>Orientamenti del Comitato notarile Triveneto sulla legittimità di specifiche clausole ESG</vt:lpstr>
      <vt:lpstr>I business purposes  e il successo sostenibile </vt:lpstr>
      <vt:lpstr>Clausole relative allo scopo</vt:lpstr>
      <vt:lpstr>La multiutility “HERA S.p.A.”</vt:lpstr>
      <vt:lpstr>Clausole relative all’oggetto sociale</vt:lpstr>
      <vt:lpstr>società strategiche (6 business unit) del Gruppo «AGSM AIM S.p.A.»</vt:lpstr>
      <vt:lpstr>«ASCOPIAVE S.p.A.»</vt:lpstr>
      <vt:lpstr>«BREMBO S.p.A.»</vt:lpstr>
      <vt:lpstr>«ERG S.p.A.»</vt:lpstr>
      <vt:lpstr>Clausole relative alla gestione</vt:lpstr>
      <vt:lpstr>«SESA S.p.A.»</vt:lpstr>
      <vt:lpstr>Clausole sull’interesse sociale</vt:lpstr>
      <vt:lpstr>… continua</vt:lpstr>
      <vt:lpstr>Clausole sulla struttura organizzativa</vt:lpstr>
      <vt:lpstr>«MUNDYS S.p.A.»</vt:lpstr>
      <vt:lpstr>La gestione del dialogo con gli stakeholders</vt:lpstr>
      <vt:lpstr>Clausole sulla struttura proprietaria</vt:lpstr>
      <vt:lpstr>Clausole ESG «antiscalata»</vt:lpstr>
      <vt:lpstr>Osservazioni  sulle conseguenze applicative</vt:lpstr>
      <vt:lpstr>… continua</vt:lpstr>
      <vt:lpstr>Quasi una conclusione</vt:lpstr>
      <vt:lpstr>ALCUNI CONSIGLI DI LETTURA</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Notaio Casalini</dc:creator>
  <cp:lastModifiedBy>Cristiano Casalini</cp:lastModifiedBy>
  <cp:revision>26</cp:revision>
  <cp:lastPrinted>2024-10-10T07:56:23Z</cp:lastPrinted>
  <dcterms:created xsi:type="dcterms:W3CDTF">2024-10-08T19:36:25Z</dcterms:created>
  <dcterms:modified xsi:type="dcterms:W3CDTF">2025-06-04T05:48:58Z</dcterms:modified>
</cp:coreProperties>
</file>