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0" r:id="rId3"/>
    <p:sldId id="271" r:id="rId4"/>
    <p:sldId id="257" r:id="rId5"/>
    <p:sldId id="268" r:id="rId6"/>
    <p:sldId id="274" r:id="rId7"/>
    <p:sldId id="258" r:id="rId8"/>
    <p:sldId id="260" r:id="rId9"/>
    <p:sldId id="261" r:id="rId10"/>
    <p:sldId id="262" r:id="rId11"/>
    <p:sldId id="263" r:id="rId12"/>
    <p:sldId id="264" r:id="rId13"/>
    <p:sldId id="265" r:id="rId14"/>
    <p:sldId id="266" r:id="rId15"/>
    <p:sldId id="267" r:id="rId16"/>
    <p:sldId id="273" r:id="rId17"/>
    <p:sldId id="272" r:id="rId18"/>
    <p:sldId id="269" r:id="rId19"/>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10/11/2024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10/11/2024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it-IT"/>
              <a:t>Fare clic per modificare lo stile del titolo dello schema</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10/11/2024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10/11/2024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it-IT"/>
              <a:t>Fare clic per modificare lo stile del titolo dello schema</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48A87A34-81AB-432B-8DAE-1953F412C126}" type="datetimeFigureOut">
              <a:rPr lang="en-US" dirty="0"/>
              <a:t>10/11/2024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it-IT"/>
              <a:t>Fare clic per modificare lo stile del titolo dello schema</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48A87A34-81AB-432B-8DAE-1953F412C126}" type="datetimeFigureOut">
              <a:rPr lang="en-US" dirty="0"/>
              <a:t>10/11/2024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it-IT"/>
              <a:t>Fare clic per modificare lo stile del titolo dello schema</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48A87A34-81AB-432B-8DAE-1953F412C126}" type="datetimeFigureOut">
              <a:rPr lang="en-US" dirty="0"/>
              <a:t>10/11/2024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it-IT"/>
              <a:t>Fare clic per modificare lo stile del titolo dello schema</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2" name="Content Placeholder 3"/>
          <p:cNvSpPr>
            <a:spLocks noGrp="1"/>
          </p:cNvSpPr>
          <p:nvPr>
            <p:ph sz="quarter" idx="13"/>
          </p:nvPr>
        </p:nvSpPr>
        <p:spPr>
          <a:xfrm>
            <a:off x="913774" y="3051012"/>
            <a:ext cx="5106027" cy="274018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3" name="Content Placeholder 5"/>
          <p:cNvSpPr>
            <a:spLocks noGrp="1"/>
          </p:cNvSpPr>
          <p:nvPr>
            <p:ph sz="quarter" idx="14"/>
          </p:nvPr>
        </p:nvSpPr>
        <p:spPr>
          <a:xfrm>
            <a:off x="6172200" y="3051012"/>
            <a:ext cx="5105401" cy="274018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10/11/2024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it-IT"/>
              <a:t>Fare clic per modificare lo stile del titolo dello schema</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10/11/2024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10/11/2024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10/11/2024</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notaitriveneto.it/dettaglio-massime-triveneto-300-esg-e-clausole-di-sostenibilita.html#inizio"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mailto:c.casalini@veronanotai.it"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08308F-07B1-C2BC-A6F4-BB3217602ACF}"/>
              </a:ext>
            </a:extLst>
          </p:cNvPr>
          <p:cNvSpPr>
            <a:spLocks noGrp="1"/>
          </p:cNvSpPr>
          <p:nvPr>
            <p:ph type="ctrTitle"/>
          </p:nvPr>
        </p:nvSpPr>
        <p:spPr/>
        <p:txBody>
          <a:bodyPr/>
          <a:lstStyle/>
          <a:p>
            <a:r>
              <a:rPr lang="it-IT" dirty="0"/>
              <a:t>LE CLAUSOLE DI Sostenibilità NEGLI STATUTI SOCIALI</a:t>
            </a:r>
          </a:p>
        </p:txBody>
      </p:sp>
      <p:sp>
        <p:nvSpPr>
          <p:cNvPr id="3" name="Sottotitolo 2">
            <a:extLst>
              <a:ext uri="{FF2B5EF4-FFF2-40B4-BE49-F238E27FC236}">
                <a16:creationId xmlns:a16="http://schemas.microsoft.com/office/drawing/2014/main" id="{2B6A89AF-E8FF-B4C3-5962-339F39FA2B74}"/>
              </a:ext>
            </a:extLst>
          </p:cNvPr>
          <p:cNvSpPr>
            <a:spLocks noGrp="1"/>
          </p:cNvSpPr>
          <p:nvPr>
            <p:ph type="subTitle" idx="1"/>
          </p:nvPr>
        </p:nvSpPr>
        <p:spPr/>
        <p:txBody>
          <a:bodyPr>
            <a:normAutofit fontScale="92500" lnSpcReduction="10000"/>
          </a:bodyPr>
          <a:lstStyle/>
          <a:p>
            <a:r>
              <a:rPr lang="it-IT" dirty="0"/>
              <a:t>Milano 11 ottobre 2024</a:t>
            </a:r>
          </a:p>
          <a:p>
            <a:r>
              <a:rPr lang="it-IT" dirty="0"/>
              <a:t>°°°°°</a:t>
            </a:r>
          </a:p>
          <a:p>
            <a:r>
              <a:rPr lang="it-IT" dirty="0"/>
              <a:t>Notaio Cristiano Casalini</a:t>
            </a:r>
          </a:p>
        </p:txBody>
      </p:sp>
    </p:spTree>
    <p:extLst>
      <p:ext uri="{BB962C8B-B14F-4D97-AF65-F5344CB8AC3E}">
        <p14:creationId xmlns:p14="http://schemas.microsoft.com/office/powerpoint/2010/main" val="6794014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0784FA1-755E-44DF-F124-AB6E7E43ED58}"/>
              </a:ext>
            </a:extLst>
          </p:cNvPr>
          <p:cNvSpPr>
            <a:spLocks noGrp="1"/>
          </p:cNvSpPr>
          <p:nvPr>
            <p:ph type="title"/>
          </p:nvPr>
        </p:nvSpPr>
        <p:spPr/>
        <p:txBody>
          <a:bodyPr/>
          <a:lstStyle/>
          <a:p>
            <a:r>
              <a:rPr lang="it-IT" dirty="0"/>
              <a:t>Clausole relative alla gestione</a:t>
            </a:r>
          </a:p>
        </p:txBody>
      </p:sp>
      <p:sp>
        <p:nvSpPr>
          <p:cNvPr id="3" name="Segnaposto contenuto 2">
            <a:extLst>
              <a:ext uri="{FF2B5EF4-FFF2-40B4-BE49-F238E27FC236}">
                <a16:creationId xmlns:a16="http://schemas.microsoft.com/office/drawing/2014/main" id="{1878CAE3-616B-AB20-0B98-36988E45EE47}"/>
              </a:ext>
            </a:extLst>
          </p:cNvPr>
          <p:cNvSpPr>
            <a:spLocks noGrp="1"/>
          </p:cNvSpPr>
          <p:nvPr>
            <p:ph sz="quarter" idx="13"/>
          </p:nvPr>
        </p:nvSpPr>
        <p:spPr>
          <a:xfrm>
            <a:off x="913774" y="2367092"/>
            <a:ext cx="10363826" cy="3571592"/>
          </a:xfrm>
        </p:spPr>
        <p:txBody>
          <a:bodyPr>
            <a:normAutofit fontScale="92500" lnSpcReduction="20000"/>
          </a:bodyPr>
          <a:lstStyle/>
          <a:p>
            <a:pPr algn="just"/>
            <a:r>
              <a:rPr lang="it-IT" dirty="0"/>
              <a:t>Le «limitazioni» di cui all’art. 2384 c.c.</a:t>
            </a:r>
          </a:p>
          <a:p>
            <a:pPr algn="just"/>
            <a:r>
              <a:rPr lang="it-IT" dirty="0"/>
              <a:t>Possibile determinare indirizzi in positivo?      Possibile fissare obiettivi specifici?</a:t>
            </a:r>
          </a:p>
          <a:p>
            <a:pPr algn="just"/>
            <a:r>
              <a:rPr lang="it-IT" dirty="0"/>
              <a:t>Conclusione tendenzialmente positiva. DESCRIZIONE STATUTARIA DELL'Attività E COLLOCAMENTO DEL C.D. «CORPORATE PURPOSE»</a:t>
            </a:r>
          </a:p>
          <a:p>
            <a:pPr algn="just"/>
            <a:r>
              <a:rPr lang="it-IT" dirty="0"/>
              <a:t>VINCOLI DI SISTEMA: </a:t>
            </a:r>
          </a:p>
          <a:p>
            <a:pPr lvl="1" algn="just"/>
            <a:r>
              <a:rPr lang="it-IT" dirty="0"/>
              <a:t>la descrizione deve attenere all’attività quindi no imposizione di specifici atti e no trasformazione del ruolo degli amministratori da gestorio in esecutivo</a:t>
            </a:r>
          </a:p>
          <a:p>
            <a:pPr lvl="1" algn="just"/>
            <a:r>
              <a:rPr lang="it-IT" dirty="0"/>
              <a:t>La Descrizione deve essere di un’attività economica (NO Attività EROGATIVA O NON PRODUTTIVA) </a:t>
            </a:r>
          </a:p>
          <a:p>
            <a:pPr marL="0" indent="0" algn="just">
              <a:buNone/>
            </a:pPr>
            <a:r>
              <a:rPr lang="it-IT" dirty="0"/>
              <a:t> </a:t>
            </a:r>
          </a:p>
        </p:txBody>
      </p:sp>
    </p:spTree>
    <p:extLst>
      <p:ext uri="{BB962C8B-B14F-4D97-AF65-F5344CB8AC3E}">
        <p14:creationId xmlns:p14="http://schemas.microsoft.com/office/powerpoint/2010/main" val="30097945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294CC2-D21E-9E84-7CED-FA059504B26A}"/>
              </a:ext>
            </a:extLst>
          </p:cNvPr>
          <p:cNvSpPr>
            <a:spLocks noGrp="1"/>
          </p:cNvSpPr>
          <p:nvPr>
            <p:ph type="title"/>
          </p:nvPr>
        </p:nvSpPr>
        <p:spPr/>
        <p:txBody>
          <a:bodyPr/>
          <a:lstStyle/>
          <a:p>
            <a:r>
              <a:rPr lang="it-IT" dirty="0"/>
              <a:t>Clausole sull’interesse sociale</a:t>
            </a:r>
          </a:p>
        </p:txBody>
      </p:sp>
      <p:sp>
        <p:nvSpPr>
          <p:cNvPr id="3" name="Segnaposto contenuto 2">
            <a:extLst>
              <a:ext uri="{FF2B5EF4-FFF2-40B4-BE49-F238E27FC236}">
                <a16:creationId xmlns:a16="http://schemas.microsoft.com/office/drawing/2014/main" id="{A351C2E9-54D2-4FA5-F169-186D82607FAB}"/>
              </a:ext>
            </a:extLst>
          </p:cNvPr>
          <p:cNvSpPr>
            <a:spLocks noGrp="1"/>
          </p:cNvSpPr>
          <p:nvPr>
            <p:ph sz="quarter" idx="13"/>
          </p:nvPr>
        </p:nvSpPr>
        <p:spPr/>
        <p:txBody>
          <a:bodyPr>
            <a:normAutofit fontScale="92500" lnSpcReduction="20000"/>
          </a:bodyPr>
          <a:lstStyle/>
          <a:p>
            <a:pPr algn="just"/>
            <a:r>
              <a:rPr lang="it-IT" dirty="0"/>
              <a:t>L’attenzione agli interessi degli stakeholders è sostanzialmente il perno della teoria della csrD e Può ESSERE ISTITUZIONALIZZATA IN VIA STATUTARIA </a:t>
            </a:r>
            <a:r>
              <a:rPr lang="it-IT" b="1" i="1" dirty="0">
                <a:solidFill>
                  <a:srgbClr val="008000"/>
                </a:solidFill>
              </a:rPr>
              <a:t>«SI ritiene legittima la clausola statutaria (se Analitica e specifica) che imponga agli amministratori di tenere conto degli interessi degli stakeholders nella delineazione delle politiche d’impresa e nella loro concreta attuazione»</a:t>
            </a:r>
            <a:r>
              <a:rPr lang="it-IT" b="1" dirty="0">
                <a:solidFill>
                  <a:srgbClr val="008000"/>
                </a:solidFill>
              </a:rPr>
              <a:t>.</a:t>
            </a:r>
            <a:r>
              <a:rPr lang="it-IT" dirty="0"/>
              <a:t> </a:t>
            </a:r>
          </a:p>
          <a:p>
            <a:pPr algn="just"/>
            <a:r>
              <a:rPr lang="it-IT" dirty="0"/>
              <a:t>MASSIMIZZAZIONE DEL PROFITTO // STRATEGIE DI SVILUPPO SOSTENIBILE:</a:t>
            </a:r>
          </a:p>
          <a:p>
            <a:pPr lvl="1" algn="just"/>
            <a:r>
              <a:rPr lang="it-IT" dirty="0"/>
              <a:t>LEGITTIME LE CALUSOLE CHE IMPONGONO AGLI AMMINISTRATORI DI TENERE CONTO DEGLI INTERESSI DIVERSI DA QUELLI DEI SOCI</a:t>
            </a:r>
          </a:p>
          <a:p>
            <a:pPr lvl="1" algn="just"/>
            <a:r>
              <a:rPr lang="it-IT" dirty="0"/>
              <a:t>RICADUTE SOTTO IL PROFILO DOCUMENTALE</a:t>
            </a:r>
          </a:p>
          <a:p>
            <a:pPr lvl="1" algn="just"/>
            <a:r>
              <a:rPr lang="it-IT" dirty="0"/>
              <a:t>IMPATTO RELATIVO</a:t>
            </a:r>
          </a:p>
        </p:txBody>
      </p:sp>
    </p:spTree>
    <p:extLst>
      <p:ext uri="{BB962C8B-B14F-4D97-AF65-F5344CB8AC3E}">
        <p14:creationId xmlns:p14="http://schemas.microsoft.com/office/powerpoint/2010/main" val="5466701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7F08A1-AB10-1DBD-894B-0DB483C644F4}"/>
              </a:ext>
            </a:extLst>
          </p:cNvPr>
          <p:cNvSpPr>
            <a:spLocks noGrp="1"/>
          </p:cNvSpPr>
          <p:nvPr>
            <p:ph type="title"/>
          </p:nvPr>
        </p:nvSpPr>
        <p:spPr/>
        <p:txBody>
          <a:bodyPr/>
          <a:lstStyle/>
          <a:p>
            <a:r>
              <a:rPr lang="it-IT" dirty="0"/>
              <a:t>… CONTINUA</a:t>
            </a:r>
          </a:p>
        </p:txBody>
      </p:sp>
      <p:sp>
        <p:nvSpPr>
          <p:cNvPr id="3" name="Segnaposto contenuto 2">
            <a:extLst>
              <a:ext uri="{FF2B5EF4-FFF2-40B4-BE49-F238E27FC236}">
                <a16:creationId xmlns:a16="http://schemas.microsoft.com/office/drawing/2014/main" id="{0EF59DA8-B8CA-0286-D5A7-316C19DE3ED3}"/>
              </a:ext>
            </a:extLst>
          </p:cNvPr>
          <p:cNvSpPr>
            <a:spLocks noGrp="1"/>
          </p:cNvSpPr>
          <p:nvPr>
            <p:ph sz="quarter" idx="13"/>
          </p:nvPr>
        </p:nvSpPr>
        <p:spPr/>
        <p:txBody>
          <a:bodyPr/>
          <a:lstStyle/>
          <a:p>
            <a:pPr algn="just"/>
            <a:r>
              <a:rPr lang="it-IT" dirty="0"/>
              <a:t>INDIVIDUAZIONE DI SPECIFICI OBIETTIVI // ENUNCIAZIONE DI PRINCIPI ISPIRATORI</a:t>
            </a:r>
          </a:p>
          <a:p>
            <a:pPr algn="just"/>
            <a:r>
              <a:rPr lang="it-IT" dirty="0"/>
              <a:t>AMPLIAMENTO DEGLI SPAZI DI Discrezionalità DEGLI AMMINISTRATORI</a:t>
            </a:r>
          </a:p>
          <a:p>
            <a:pPr algn="just"/>
            <a:r>
              <a:rPr lang="it-IT" dirty="0"/>
              <a:t>Varietà DEGLI INTERESSI DEGLI STAKEHOLDERS</a:t>
            </a:r>
          </a:p>
          <a:p>
            <a:pPr algn="just"/>
            <a:r>
              <a:rPr lang="it-IT" dirty="0"/>
              <a:t>PROBLEMI DI ENFORCEMENT E Azionabilità DELLE PRETESE DI TERZI</a:t>
            </a:r>
          </a:p>
          <a:p>
            <a:pPr marL="0" indent="0" algn="just">
              <a:buNone/>
            </a:pPr>
            <a:r>
              <a:rPr lang="it-IT" b="1" i="1" dirty="0">
                <a:solidFill>
                  <a:srgbClr val="008000"/>
                </a:solidFill>
              </a:rPr>
              <a:t>«Si ritengono legittime le clausole statutarie che attribuiscano poteri di voice a determinati stakeholders mediante la previsione di luoghi di sistematica consultazione»</a:t>
            </a:r>
          </a:p>
          <a:p>
            <a:endParaRPr lang="it-IT" dirty="0"/>
          </a:p>
        </p:txBody>
      </p:sp>
    </p:spTree>
    <p:extLst>
      <p:ext uri="{BB962C8B-B14F-4D97-AF65-F5344CB8AC3E}">
        <p14:creationId xmlns:p14="http://schemas.microsoft.com/office/powerpoint/2010/main" val="18367409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633ABC-B82B-F18E-97C9-41FB304DFD8A}"/>
              </a:ext>
            </a:extLst>
          </p:cNvPr>
          <p:cNvSpPr>
            <a:spLocks noGrp="1"/>
          </p:cNvSpPr>
          <p:nvPr>
            <p:ph type="title"/>
          </p:nvPr>
        </p:nvSpPr>
        <p:spPr/>
        <p:txBody>
          <a:bodyPr/>
          <a:lstStyle/>
          <a:p>
            <a:r>
              <a:rPr lang="it-IT" dirty="0"/>
              <a:t>CLAUSOLE SULLA STRUTTURA ORGANIZZATIVA</a:t>
            </a:r>
          </a:p>
        </p:txBody>
      </p:sp>
      <p:sp>
        <p:nvSpPr>
          <p:cNvPr id="3" name="Segnaposto contenuto 2">
            <a:extLst>
              <a:ext uri="{FF2B5EF4-FFF2-40B4-BE49-F238E27FC236}">
                <a16:creationId xmlns:a16="http://schemas.microsoft.com/office/drawing/2014/main" id="{9ACA4B17-AB14-848D-4A1C-F80635B62B9C}"/>
              </a:ext>
            </a:extLst>
          </p:cNvPr>
          <p:cNvSpPr>
            <a:spLocks noGrp="1"/>
          </p:cNvSpPr>
          <p:nvPr>
            <p:ph sz="quarter" idx="13"/>
          </p:nvPr>
        </p:nvSpPr>
        <p:spPr>
          <a:xfrm>
            <a:off x="913774" y="2367092"/>
            <a:ext cx="10363826" cy="3719076"/>
          </a:xfrm>
        </p:spPr>
        <p:txBody>
          <a:bodyPr>
            <a:normAutofit fontScale="77500" lnSpcReduction="20000"/>
          </a:bodyPr>
          <a:lstStyle/>
          <a:p>
            <a:pPr algn="just"/>
            <a:r>
              <a:rPr lang="it-IT" dirty="0"/>
              <a:t>Introduzione di forme di dialogo con gli stakeholders o di interazione con comitati etici </a:t>
            </a:r>
          </a:p>
          <a:p>
            <a:pPr algn="just"/>
            <a:r>
              <a:rPr lang="it-IT" u="sng" dirty="0"/>
              <a:t>Vincoli di sistema</a:t>
            </a:r>
            <a:r>
              <a:rPr lang="it-IT" dirty="0"/>
              <a:t>:</a:t>
            </a:r>
          </a:p>
          <a:p>
            <a:pPr lvl="1" algn="just"/>
            <a:r>
              <a:rPr lang="it-IT" dirty="0"/>
              <a:t>Sulla nomina degli amministratori § Sull’articolazione delle funzioni nelle s.p.a. § Sull’esclusività delle competenze gestorie</a:t>
            </a:r>
          </a:p>
          <a:p>
            <a:pPr algn="just"/>
            <a:r>
              <a:rPr lang="it-IT" dirty="0"/>
              <a:t>Possibilità:</a:t>
            </a:r>
          </a:p>
          <a:p>
            <a:pPr lvl="1" algn="just"/>
            <a:r>
              <a:rPr lang="it-IT" dirty="0"/>
              <a:t>Introduzione di comitati etici esterni o rappresentativi degli stakeholders nella fase istruttoria, ma senza vincoli generali per gli amministratori</a:t>
            </a:r>
          </a:p>
          <a:p>
            <a:pPr lvl="1" algn="just"/>
            <a:r>
              <a:rPr lang="it-IT" dirty="0"/>
              <a:t>(Forse) subordinazione di specifiche tipologie di operazioni al consenso di un comitato esterno o di stakeholders individuati </a:t>
            </a:r>
          </a:p>
          <a:p>
            <a:pPr lvl="1" algn="just"/>
            <a:r>
              <a:rPr lang="it-IT" dirty="0"/>
              <a:t>Subordinazione del compenso degli amministratori a una valutazione di performance ambientale o sociale affidata a esperti indipendenti (determinazione vincolante di una parte del compenso sulla base di </a:t>
            </a:r>
            <a:r>
              <a:rPr lang="it-IT" dirty="0" err="1"/>
              <a:t>kpis</a:t>
            </a:r>
            <a:r>
              <a:rPr lang="it-IT" dirty="0"/>
              <a:t> ESG) </a:t>
            </a:r>
          </a:p>
          <a:p>
            <a:pPr lvl="1" algn="just"/>
            <a:r>
              <a:rPr lang="it-IT" dirty="0"/>
              <a:t>Previsione di relazioni non finanziarie a cura di un comitato etico</a:t>
            </a:r>
          </a:p>
          <a:p>
            <a:pPr lvl="1" algn="just"/>
            <a:r>
              <a:rPr lang="it-IT" dirty="0"/>
              <a:t>NO OBBLIGO DI ATTUAZIONE DI OPERAZIONI RICHIESTE DA TERZI</a:t>
            </a:r>
          </a:p>
        </p:txBody>
      </p:sp>
    </p:spTree>
    <p:extLst>
      <p:ext uri="{BB962C8B-B14F-4D97-AF65-F5344CB8AC3E}">
        <p14:creationId xmlns:p14="http://schemas.microsoft.com/office/powerpoint/2010/main" val="40576777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A741C16-0C9F-71C7-FA86-8361C70EC573}"/>
              </a:ext>
            </a:extLst>
          </p:cNvPr>
          <p:cNvSpPr>
            <a:spLocks noGrp="1"/>
          </p:cNvSpPr>
          <p:nvPr>
            <p:ph type="title"/>
          </p:nvPr>
        </p:nvSpPr>
        <p:spPr/>
        <p:txBody>
          <a:bodyPr/>
          <a:lstStyle/>
          <a:p>
            <a:r>
              <a:rPr lang="it-IT" dirty="0"/>
              <a:t>CLAUSOLE SULLA STRUTTURA PROPRIETARIA</a:t>
            </a:r>
          </a:p>
        </p:txBody>
      </p:sp>
      <p:sp>
        <p:nvSpPr>
          <p:cNvPr id="3" name="Segnaposto contenuto 2">
            <a:extLst>
              <a:ext uri="{FF2B5EF4-FFF2-40B4-BE49-F238E27FC236}">
                <a16:creationId xmlns:a16="http://schemas.microsoft.com/office/drawing/2014/main" id="{5F32BF57-A5EF-256E-9D38-D2D84F1B1890}"/>
              </a:ext>
            </a:extLst>
          </p:cNvPr>
          <p:cNvSpPr>
            <a:spLocks noGrp="1"/>
          </p:cNvSpPr>
          <p:nvPr>
            <p:ph sz="quarter" idx="13"/>
          </p:nvPr>
        </p:nvSpPr>
        <p:spPr/>
        <p:txBody>
          <a:bodyPr>
            <a:normAutofit fontScale="92500" lnSpcReduction="10000"/>
          </a:bodyPr>
          <a:lstStyle/>
          <a:p>
            <a:pPr marL="0" indent="0" algn="just">
              <a:buNone/>
            </a:pPr>
            <a:r>
              <a:rPr lang="it-IT" b="1" i="1" dirty="0">
                <a:solidFill>
                  <a:srgbClr val="008000"/>
                </a:solidFill>
              </a:rPr>
              <a:t>«E’ legittima la clausola di gradimento che introduca dei requisiti di carattere etico per l’assunzione delle partecipazioni sociali purché non sia dotata di eccessiva genericità nell’individuazione di detti requisiti»</a:t>
            </a:r>
          </a:p>
          <a:p>
            <a:pPr algn="just"/>
            <a:r>
              <a:rPr lang="it-IT" dirty="0"/>
              <a:t>Clausole DI gradimento (non mero) sull’ingresso dei soci, subordinato al soddisfacimento di determinati standard di sostenibilità, </a:t>
            </a:r>
            <a:r>
              <a:rPr lang="it-IT" b="0" i="0" dirty="0">
                <a:effectLst/>
              </a:rPr>
              <a:t>molto utili se adoperate per regolare “la selezione in ingresso” di nuovi soci compatibili con un </a:t>
            </a:r>
            <a:r>
              <a:rPr lang="it-IT" b="0" i="1" dirty="0" err="1">
                <a:effectLst/>
              </a:rPr>
              <a:t>purpose</a:t>
            </a:r>
            <a:r>
              <a:rPr lang="it-IT" b="0" i="1" dirty="0">
                <a:effectLst/>
              </a:rPr>
              <a:t> ESG </a:t>
            </a:r>
            <a:r>
              <a:rPr lang="it-IT" b="0" i="1" dirty="0" err="1">
                <a:effectLst/>
              </a:rPr>
              <a:t>oriented</a:t>
            </a:r>
            <a:r>
              <a:rPr lang="it-IT" b="0" i="0" dirty="0">
                <a:effectLst/>
              </a:rPr>
              <a:t> e un piano industriale con chiari obiettivi di sostenibilità</a:t>
            </a:r>
            <a:endParaRPr lang="it-IT" dirty="0"/>
          </a:p>
          <a:p>
            <a:pPr algn="just"/>
            <a:r>
              <a:rPr lang="it-IT" dirty="0"/>
              <a:t>Attribuzione di premi o privilegi patrimoniali e/o amministrativi (es. maggiorazione utili) a classi di soci che soddisfano determinati standard di sostenibilità </a:t>
            </a:r>
          </a:p>
        </p:txBody>
      </p:sp>
    </p:spTree>
    <p:extLst>
      <p:ext uri="{BB962C8B-B14F-4D97-AF65-F5344CB8AC3E}">
        <p14:creationId xmlns:p14="http://schemas.microsoft.com/office/powerpoint/2010/main" val="2789443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ABE83D0-DFF5-FB46-1722-73CEAE1B7428}"/>
              </a:ext>
            </a:extLst>
          </p:cNvPr>
          <p:cNvSpPr>
            <a:spLocks noGrp="1"/>
          </p:cNvSpPr>
          <p:nvPr>
            <p:ph type="title"/>
          </p:nvPr>
        </p:nvSpPr>
        <p:spPr/>
        <p:txBody>
          <a:bodyPr/>
          <a:lstStyle/>
          <a:p>
            <a:r>
              <a:rPr lang="it-IT" dirty="0"/>
              <a:t>OSSERVAZIONI SULLE conseguenze APPLICATIVE</a:t>
            </a:r>
          </a:p>
        </p:txBody>
      </p:sp>
      <p:sp>
        <p:nvSpPr>
          <p:cNvPr id="3" name="Segnaposto contenuto 2">
            <a:extLst>
              <a:ext uri="{FF2B5EF4-FFF2-40B4-BE49-F238E27FC236}">
                <a16:creationId xmlns:a16="http://schemas.microsoft.com/office/drawing/2014/main" id="{0720BF75-F050-50BA-C38A-FA04F7AE5B57}"/>
              </a:ext>
            </a:extLst>
          </p:cNvPr>
          <p:cNvSpPr>
            <a:spLocks noGrp="1"/>
          </p:cNvSpPr>
          <p:nvPr>
            <p:ph sz="quarter" idx="13"/>
          </p:nvPr>
        </p:nvSpPr>
        <p:spPr>
          <a:xfrm>
            <a:off x="913774" y="2054942"/>
            <a:ext cx="10363826" cy="4184541"/>
          </a:xfrm>
        </p:spPr>
        <p:txBody>
          <a:bodyPr>
            <a:normAutofit fontScale="70000" lnSpcReduction="20000"/>
          </a:bodyPr>
          <a:lstStyle/>
          <a:p>
            <a:pPr algn="just"/>
            <a:r>
              <a:rPr lang="it-IT" dirty="0"/>
              <a:t>Quali pratiche conseguenze giuridiche dall’introduzione di siffatte clausole statutarie?</a:t>
            </a:r>
          </a:p>
          <a:p>
            <a:pPr marL="0" indent="0" algn="just">
              <a:buNone/>
            </a:pPr>
            <a:r>
              <a:rPr lang="it-IT" dirty="0"/>
              <a:t>A fronte di legittime riserve sulla portata prescrittiva delle formule generali in materia ESG e di successo sostenibile (la loro genetica imprecisione o vaghezza ne limita la forza prescrittiva) … non si può negare che l’esplicitazione nello statuto di obiettivi di sostenibilità e di limiti alla discrezionalità gestoria può avere RILEVANZA nelle dinamiche </a:t>
            </a:r>
            <a:r>
              <a:rPr lang="it-IT" dirty="0" err="1"/>
              <a:t>endo</a:t>
            </a:r>
            <a:r>
              <a:rPr lang="it-IT" dirty="0"/>
              <a:t>- ed </a:t>
            </a:r>
            <a:r>
              <a:rPr lang="it-IT" dirty="0" err="1"/>
              <a:t>eso</a:t>
            </a:r>
            <a:r>
              <a:rPr lang="it-IT" dirty="0"/>
              <a:t>-societarie … E si deve riconoscerne il valore culturale e di fatto che hanno assunto (vedi riformulazione art. 41 cost., vedi CSRD, vedi il rilievo che valori dinamici quali quelli sulla sostenibilità possono avere nella applicazione di prescrizioni generali quali l’art. 2043 c.c. )</a:t>
            </a:r>
          </a:p>
          <a:p>
            <a:pPr algn="just"/>
            <a:r>
              <a:rPr lang="it-IT" dirty="0"/>
              <a:t>nulla cambia (e quindi non si ha disapplicazione della relativa norma di protezione) ai fini della disciplina degli </a:t>
            </a:r>
            <a:r>
              <a:rPr lang="it-IT" b="1" dirty="0"/>
              <a:t>interessi degli amministratori </a:t>
            </a:r>
            <a:r>
              <a:rPr lang="it-IT" dirty="0"/>
              <a:t>(artt. 2391 e 2475-ter c.c.) o in relazione al </a:t>
            </a:r>
            <a:r>
              <a:rPr lang="it-IT" b="1" dirty="0"/>
              <a:t>conflitto di interessi del socio</a:t>
            </a:r>
            <a:r>
              <a:rPr lang="it-IT" dirty="0"/>
              <a:t> (art. 2373 e 2479-ter C.c.) quando essi siano portatori di un interesse di soggetti terzi appartenenti a categorie riconosciute dallo statuto come rilevanti nel perseguimento delle finalità associative. Permane la distinzione rilevante tra interesse della società e dei singoli soci, da un lato, e interessi di soggetti esterni pur valorizzati dalle clausole di sostenibilità dall’altro lato</a:t>
            </a:r>
          </a:p>
          <a:p>
            <a:pPr algn="just"/>
            <a:r>
              <a:rPr lang="it-IT" b="1" dirty="0"/>
              <a:t>esclusione del diritto di opzione</a:t>
            </a:r>
            <a:r>
              <a:rPr lang="it-IT" dirty="0"/>
              <a:t> purché l’interesse della società lo esiga (art. 2441 co. 5 c.c.): spazio per ingresso di finalità </a:t>
            </a:r>
            <a:r>
              <a:rPr lang="it-IT" dirty="0" err="1"/>
              <a:t>esg</a:t>
            </a:r>
            <a:endParaRPr lang="it-IT" dirty="0"/>
          </a:p>
        </p:txBody>
      </p:sp>
    </p:spTree>
    <p:extLst>
      <p:ext uri="{BB962C8B-B14F-4D97-AF65-F5344CB8AC3E}">
        <p14:creationId xmlns:p14="http://schemas.microsoft.com/office/powerpoint/2010/main" val="37466769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FD9C43-AFF9-A75D-1CEF-DF7302433266}"/>
              </a:ext>
            </a:extLst>
          </p:cNvPr>
          <p:cNvSpPr>
            <a:spLocks noGrp="1"/>
          </p:cNvSpPr>
          <p:nvPr>
            <p:ph type="title"/>
          </p:nvPr>
        </p:nvSpPr>
        <p:spPr/>
        <p:txBody>
          <a:bodyPr/>
          <a:lstStyle/>
          <a:p>
            <a:r>
              <a:rPr lang="it-IT" dirty="0"/>
              <a:t>… continua</a:t>
            </a:r>
          </a:p>
        </p:txBody>
      </p:sp>
      <p:sp>
        <p:nvSpPr>
          <p:cNvPr id="3" name="Segnaposto contenuto 2">
            <a:extLst>
              <a:ext uri="{FF2B5EF4-FFF2-40B4-BE49-F238E27FC236}">
                <a16:creationId xmlns:a16="http://schemas.microsoft.com/office/drawing/2014/main" id="{FC8D7399-3D63-BD04-5AF5-277BC47462B8}"/>
              </a:ext>
            </a:extLst>
          </p:cNvPr>
          <p:cNvSpPr>
            <a:spLocks noGrp="1"/>
          </p:cNvSpPr>
          <p:nvPr>
            <p:ph sz="quarter" idx="13"/>
          </p:nvPr>
        </p:nvSpPr>
        <p:spPr>
          <a:xfrm>
            <a:off x="913774" y="2035277"/>
            <a:ext cx="10363826" cy="4129549"/>
          </a:xfrm>
        </p:spPr>
        <p:txBody>
          <a:bodyPr>
            <a:normAutofit fontScale="70000" lnSpcReduction="20000"/>
          </a:bodyPr>
          <a:lstStyle/>
          <a:p>
            <a:pPr algn="just"/>
            <a:r>
              <a:rPr lang="it-IT" dirty="0"/>
              <a:t>Pur non potendosi escludere un impatto delle clausole di sostenibilità, in concreto e se gestite con un minimo di accortezza da parte degli amministratori (anche nel motivare adeguatamente i propri atti e decisioni) difficilmente esse sono in grado di estendere in  modo significativo le ipotesi di </a:t>
            </a:r>
            <a:r>
              <a:rPr lang="it-IT" b="1" dirty="0"/>
              <a:t>giusta causa di revoca </a:t>
            </a:r>
            <a:r>
              <a:rPr lang="it-IT" dirty="0"/>
              <a:t>di un amministratore</a:t>
            </a:r>
          </a:p>
          <a:p>
            <a:pPr algn="just"/>
            <a:r>
              <a:rPr lang="it-IT" dirty="0"/>
              <a:t>In linea teorica il mancato rispetto di clausole di sostenibilità può qualificarsi come </a:t>
            </a:r>
            <a:r>
              <a:rPr lang="it-IT" b="1" dirty="0"/>
              <a:t>inadempimento</a:t>
            </a:r>
            <a:r>
              <a:rPr lang="it-IT" dirty="0"/>
              <a:t> degli amministratori (che se causa un danno, anche solo reputazionale, è risarcibile). Problemi di quantificazione e prova del danno e nesso causale con la condotta. Ancor più complessa la questione se i riferimenti al successo sostenibile amplino gli spazi della eventuale responsabilità nei confronti di singoli soci o terzi, inclusi i creditori (art. 2395 e 2394 c.c.)  per «promessa tradita»</a:t>
            </a:r>
          </a:p>
          <a:p>
            <a:pPr algn="just"/>
            <a:r>
              <a:rPr lang="it-IT" dirty="0"/>
              <a:t>Da escludersi – con riferimento alle s.p.a. - che l’inserimento in statuto di clausole di sostenibilità o la loro soppressione sia causa di </a:t>
            </a:r>
            <a:r>
              <a:rPr lang="it-IT" b="1" dirty="0"/>
              <a:t>recesso</a:t>
            </a:r>
            <a:r>
              <a:rPr lang="it-IT" dirty="0"/>
              <a:t> imperativo inderogabile. Nemmeno nel caso di parziale Eterodestinazione dell’utile a finalità benefiche o ideali (non pare rappresentare una modifica concernente i diritti di partecipazione di cui all’art. 2437 co. 1 lett. G c.c. in assenza di un vero e proprio diritto agli utili ma … la disposizione è assai ambigua e dunque suscettibile di varie interpretazioni … quindi, forse, Si potrebbe ritenere plausibile che comunque vi rientrino quelle modificazioni che, introducendo nuovi destinatari di benefici provenienti dalla società, finiscano per incidere sui diritti di partecipazione dei soci ai risultati dell’attività comune). </a:t>
            </a:r>
          </a:p>
        </p:txBody>
      </p:sp>
    </p:spTree>
    <p:extLst>
      <p:ext uri="{BB962C8B-B14F-4D97-AF65-F5344CB8AC3E}">
        <p14:creationId xmlns:p14="http://schemas.microsoft.com/office/powerpoint/2010/main" val="34287464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058755-8BD3-12E9-CCDB-6A00458C16A9}"/>
              </a:ext>
            </a:extLst>
          </p:cNvPr>
          <p:cNvSpPr>
            <a:spLocks noGrp="1"/>
          </p:cNvSpPr>
          <p:nvPr>
            <p:ph type="title"/>
          </p:nvPr>
        </p:nvSpPr>
        <p:spPr/>
        <p:txBody>
          <a:bodyPr/>
          <a:lstStyle/>
          <a:p>
            <a:r>
              <a:rPr lang="it-IT" dirty="0"/>
              <a:t>Indicazione, per approfondimento, di specifici contributi dottrinari sulle clausole statutarie di sostenibilità</a:t>
            </a:r>
          </a:p>
        </p:txBody>
      </p:sp>
      <p:sp>
        <p:nvSpPr>
          <p:cNvPr id="3" name="Segnaposto contenuto 2">
            <a:extLst>
              <a:ext uri="{FF2B5EF4-FFF2-40B4-BE49-F238E27FC236}">
                <a16:creationId xmlns:a16="http://schemas.microsoft.com/office/drawing/2014/main" id="{81C434FE-5A36-CACE-C9B6-0A57077DA625}"/>
              </a:ext>
            </a:extLst>
          </p:cNvPr>
          <p:cNvSpPr>
            <a:spLocks noGrp="1"/>
          </p:cNvSpPr>
          <p:nvPr>
            <p:ph sz="quarter" idx="13"/>
          </p:nvPr>
        </p:nvSpPr>
        <p:spPr/>
        <p:txBody>
          <a:bodyPr>
            <a:normAutofit fontScale="92500" lnSpcReduction="10000"/>
          </a:bodyPr>
          <a:lstStyle/>
          <a:p>
            <a:pPr algn="just"/>
            <a:r>
              <a:rPr lang="it-IT" dirty="0"/>
              <a:t>M. cian, </a:t>
            </a:r>
            <a:r>
              <a:rPr lang="it-IT" i="1" dirty="0"/>
              <a:t>clausole statutarie per la sostenibilità dell’impresa. Spazi, limiti e implicazioni</a:t>
            </a:r>
            <a:r>
              <a:rPr lang="it-IT" dirty="0"/>
              <a:t>, Riv. Soc., 2021, 475 ss.</a:t>
            </a:r>
          </a:p>
          <a:p>
            <a:pPr algn="just"/>
            <a:r>
              <a:rPr lang="it-IT" dirty="0"/>
              <a:t>m. stella richter jr, </a:t>
            </a:r>
            <a:r>
              <a:rPr lang="it-IT" i="1" dirty="0"/>
              <a:t>il successo sostenibile del codice di corporate governance e le possibili modificazioni statutarie conseguenti, </a:t>
            </a:r>
            <a:r>
              <a:rPr lang="it-IT" dirty="0"/>
              <a:t>vita Not. N. 2/2021, 739 ss.</a:t>
            </a:r>
          </a:p>
          <a:p>
            <a:pPr algn="just"/>
            <a:r>
              <a:rPr lang="it-IT" dirty="0"/>
              <a:t>M. ventoruzzo, </a:t>
            </a:r>
            <a:r>
              <a:rPr lang="it-IT" i="1" dirty="0"/>
              <a:t>osservazioni sulle conseguenze applicative dell’adozione di clausole statutarie (e di autodisciplina) sul «successo sostenibile»</a:t>
            </a:r>
            <a:r>
              <a:rPr lang="it-IT" dirty="0"/>
              <a:t>, riv. Soc., 2024, 129 ss.</a:t>
            </a:r>
          </a:p>
          <a:p>
            <a:pPr algn="just"/>
            <a:r>
              <a:rPr lang="it-IT" dirty="0"/>
              <a:t>Commissione società NOTAI triveneto, orientamenti A.B.1 – a.b.6 </a:t>
            </a:r>
            <a:r>
              <a:rPr lang="it-IT" dirty="0">
                <a:hlinkClick r:id="rId2"/>
              </a:rPr>
              <a:t>https://www.notaitriveneto.it/dettaglio-massime-triveneto-300-esg-e-clausole-di-sostenibilita.html#inizio</a:t>
            </a:r>
            <a:endParaRPr lang="it-IT" dirty="0"/>
          </a:p>
          <a:p>
            <a:pPr algn="just"/>
            <a:endParaRPr lang="it-IT" dirty="0"/>
          </a:p>
        </p:txBody>
      </p:sp>
    </p:spTree>
    <p:extLst>
      <p:ext uri="{BB962C8B-B14F-4D97-AF65-F5344CB8AC3E}">
        <p14:creationId xmlns:p14="http://schemas.microsoft.com/office/powerpoint/2010/main" val="33635816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e 3">
            <a:extLst>
              <a:ext uri="{FF2B5EF4-FFF2-40B4-BE49-F238E27FC236}">
                <a16:creationId xmlns:a16="http://schemas.microsoft.com/office/drawing/2014/main" id="{9E30C28B-B642-20ED-C70E-AF098B367D5C}"/>
              </a:ext>
            </a:extLst>
          </p:cNvPr>
          <p:cNvSpPr/>
          <p:nvPr/>
        </p:nvSpPr>
        <p:spPr>
          <a:xfrm>
            <a:off x="2507226" y="1071716"/>
            <a:ext cx="8150942" cy="4267200"/>
          </a:xfrm>
          <a:prstGeom prst="ellipse">
            <a:avLst/>
          </a:prstGeom>
          <a:solidFill>
            <a:schemeClr val="tx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4000" dirty="0"/>
              <a:t>Grazie dell’attenzione</a:t>
            </a:r>
          </a:p>
          <a:p>
            <a:pPr algn="ctr"/>
            <a:endParaRPr lang="it-IT" dirty="0"/>
          </a:p>
          <a:p>
            <a:pPr algn="ctr"/>
            <a:endParaRPr lang="it-IT" dirty="0"/>
          </a:p>
          <a:p>
            <a:pPr algn="ctr"/>
            <a:endParaRPr lang="it-IT" dirty="0"/>
          </a:p>
          <a:p>
            <a:pPr algn="ctr"/>
            <a:r>
              <a:rPr lang="it-IT" sz="2400" dirty="0">
                <a:hlinkClick r:id="rId2"/>
              </a:rPr>
              <a:t>c.casalini@veronanotai.it</a:t>
            </a:r>
            <a:endParaRPr lang="it-IT" sz="2400" dirty="0"/>
          </a:p>
          <a:p>
            <a:pPr algn="ctr"/>
            <a:r>
              <a:rPr lang="it-IT" sz="2400" dirty="0"/>
              <a:t>www.veronanotai.it</a:t>
            </a:r>
          </a:p>
        </p:txBody>
      </p:sp>
    </p:spTree>
    <p:extLst>
      <p:ext uri="{BB962C8B-B14F-4D97-AF65-F5344CB8AC3E}">
        <p14:creationId xmlns:p14="http://schemas.microsoft.com/office/powerpoint/2010/main" val="2131418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63268B-1B3D-8DDE-3432-59E15EA30F83}"/>
              </a:ext>
            </a:extLst>
          </p:cNvPr>
          <p:cNvSpPr>
            <a:spLocks noGrp="1"/>
          </p:cNvSpPr>
          <p:nvPr>
            <p:ph type="title"/>
          </p:nvPr>
        </p:nvSpPr>
        <p:spPr/>
        <p:txBody>
          <a:bodyPr/>
          <a:lstStyle/>
          <a:p>
            <a:r>
              <a:rPr lang="it-IT" dirty="0"/>
              <a:t>RECENTISSIMA Normativa di riferimento</a:t>
            </a:r>
          </a:p>
        </p:txBody>
      </p:sp>
      <p:sp>
        <p:nvSpPr>
          <p:cNvPr id="3" name="Segnaposto contenuto 2">
            <a:extLst>
              <a:ext uri="{FF2B5EF4-FFF2-40B4-BE49-F238E27FC236}">
                <a16:creationId xmlns:a16="http://schemas.microsoft.com/office/drawing/2014/main" id="{1B77065F-64E1-B19F-1487-050D7260012D}"/>
              </a:ext>
            </a:extLst>
          </p:cNvPr>
          <p:cNvSpPr>
            <a:spLocks noGrp="1"/>
          </p:cNvSpPr>
          <p:nvPr>
            <p:ph sz="quarter" idx="13"/>
          </p:nvPr>
        </p:nvSpPr>
        <p:spPr>
          <a:xfrm>
            <a:off x="913774" y="2074606"/>
            <a:ext cx="10363826" cy="4522839"/>
          </a:xfrm>
        </p:spPr>
        <p:txBody>
          <a:bodyPr>
            <a:normAutofit fontScale="70000" lnSpcReduction="20000"/>
          </a:bodyPr>
          <a:lstStyle/>
          <a:p>
            <a:pPr algn="just"/>
            <a:r>
              <a:rPr lang="it-IT" b="1" dirty="0"/>
              <a:t>Art. 41 COST.</a:t>
            </a:r>
            <a:r>
              <a:rPr lang="it-IT" dirty="0"/>
              <a:t> «</a:t>
            </a:r>
            <a:r>
              <a:rPr lang="it-IT" dirty="0">
                <a:solidFill>
                  <a:srgbClr val="FF0000"/>
                </a:solidFill>
              </a:rPr>
              <a:t>L’iniziativa economica </a:t>
            </a:r>
            <a:r>
              <a:rPr lang="it-IT" dirty="0">
                <a:solidFill>
                  <a:schemeClr val="tx1">
                    <a:lumMod val="95000"/>
                  </a:schemeClr>
                </a:solidFill>
              </a:rPr>
              <a:t>privata è libera. </a:t>
            </a:r>
            <a:r>
              <a:rPr lang="it-IT" dirty="0">
                <a:solidFill>
                  <a:srgbClr val="FF0000"/>
                </a:solidFill>
              </a:rPr>
              <a:t>Non può svolgersi in contrasto con l’utilità sociale o in modo da recare danno alla salute, all’ambiente, alla sicurezza, alla libertà, alla dignità umana</a:t>
            </a:r>
            <a:r>
              <a:rPr lang="it-IT" dirty="0"/>
              <a:t>. La legge determina i programmi e i controlli opportuni perché l’attività economica pubblica e privata possa essere indirizzata e coordinata a </a:t>
            </a:r>
            <a:r>
              <a:rPr lang="it-IT" dirty="0">
                <a:solidFill>
                  <a:srgbClr val="FF0000"/>
                </a:solidFill>
              </a:rPr>
              <a:t>fini sociali e ambientali</a:t>
            </a:r>
            <a:r>
              <a:rPr lang="it-IT" dirty="0"/>
              <a:t>.» </a:t>
            </a:r>
            <a:r>
              <a:rPr lang="it-IT" sz="1600" dirty="0"/>
              <a:t>(articolo modificato con la Legge costituzionale 11 febbraio 2022, n. 1 («Modifiche agli articoli 9 e 41 della Costituzione in materia di tutela dell’ambiente»)</a:t>
            </a:r>
          </a:p>
          <a:p>
            <a:pPr algn="just"/>
            <a:r>
              <a:rPr lang="it-IT" dirty="0"/>
              <a:t>il </a:t>
            </a:r>
            <a:r>
              <a:rPr lang="it-IT" b="1" dirty="0"/>
              <a:t>d.lgs. 6.9.2024 n. 125</a:t>
            </a:r>
            <a:r>
              <a:rPr lang="it-IT" dirty="0"/>
              <a:t> che ha dato attuazione alla direttiva UE 2022/2464 (corporate sustainability reporting directive - CSRD) sancisce l’obbligo della rendicontazione di sostenibilità (inclusa nella relazione sulla gestione) per imprese di grandi dimensioni, piccole e medie imprese quotate. Viene pure introdotta la figura del revisore della sostenibilità. </a:t>
            </a:r>
          </a:p>
          <a:p>
            <a:pPr algn="just"/>
            <a:r>
              <a:rPr lang="it-IT" dirty="0"/>
              <a:t>Tra i principali obiettivi:</a:t>
            </a:r>
          </a:p>
          <a:p>
            <a:pPr lvl="1" algn="just"/>
            <a:r>
              <a:rPr lang="it-IT" dirty="0"/>
              <a:t>Rafforzare l’attendibilità e la trasparenza delle informazioni relative alla sostenibilità, facendo riferimento al concetto di «doppia materialità» (rilevanza degli effetti finanziari connessi a rischi od opportunità generati dalle questioni di sostenibilità; rilevanza delle conseguenze non solo economiche dell’attività d’impresa sul contesto in cui si agisce, anche in termini di impatti positivi e negativi, effettivi e potenziali, sulle persone e sull'ambiente)</a:t>
            </a:r>
          </a:p>
          <a:p>
            <a:pPr lvl="1" algn="just"/>
            <a:r>
              <a:rPr lang="it-IT" dirty="0"/>
              <a:t>Assicurare un livello minimo di informazioni obbligatorie e comparabili secondo standard di rendicontazione comuni</a:t>
            </a:r>
          </a:p>
          <a:p>
            <a:pPr lvl="1" algn="just"/>
            <a:r>
              <a:rPr lang="it-IT" dirty="0"/>
              <a:t>Favorire un livello di informazione più approfondito e puntuale che possa generare effetti positivi per l’impresa anche in relazione ai processi di asset allocation e impiego di capitali</a:t>
            </a:r>
          </a:p>
        </p:txBody>
      </p:sp>
    </p:spTree>
    <p:extLst>
      <p:ext uri="{BB962C8B-B14F-4D97-AF65-F5344CB8AC3E}">
        <p14:creationId xmlns:p14="http://schemas.microsoft.com/office/powerpoint/2010/main" val="4049246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056E0E-495B-CC0F-72FA-740260C08A78}"/>
              </a:ext>
            </a:extLst>
          </p:cNvPr>
          <p:cNvSpPr>
            <a:spLocks noGrp="1"/>
          </p:cNvSpPr>
          <p:nvPr>
            <p:ph type="title"/>
          </p:nvPr>
        </p:nvSpPr>
        <p:spPr/>
        <p:txBody>
          <a:bodyPr/>
          <a:lstStyle/>
          <a:p>
            <a:r>
              <a:rPr lang="it-IT" dirty="0"/>
              <a:t>L’impatto anche sulle filiere</a:t>
            </a:r>
          </a:p>
        </p:txBody>
      </p:sp>
      <p:sp>
        <p:nvSpPr>
          <p:cNvPr id="3" name="Segnaposto contenuto 2">
            <a:extLst>
              <a:ext uri="{FF2B5EF4-FFF2-40B4-BE49-F238E27FC236}">
                <a16:creationId xmlns:a16="http://schemas.microsoft.com/office/drawing/2014/main" id="{6183E79D-8082-C438-D5C7-47526A3C2CCD}"/>
              </a:ext>
            </a:extLst>
          </p:cNvPr>
          <p:cNvSpPr>
            <a:spLocks noGrp="1"/>
          </p:cNvSpPr>
          <p:nvPr>
            <p:ph sz="quarter" idx="13"/>
          </p:nvPr>
        </p:nvSpPr>
        <p:spPr/>
        <p:txBody>
          <a:bodyPr>
            <a:normAutofit fontScale="85000" lnSpcReduction="10000"/>
          </a:bodyPr>
          <a:lstStyle/>
          <a:p>
            <a:pPr algn="just"/>
            <a:r>
              <a:rPr lang="it-IT" sz="1900" b="0" i="0" dirty="0">
                <a:effectLst/>
              </a:rPr>
              <a:t>Dopo aver dato indicazioni con la Corporate Sustainability Reporting Directive (CSRD) in merito alla reportistica sulla sostenibilità delle imprese, l’Unione Europea si rivolge all’intera catena di approvvigionamento (</a:t>
            </a:r>
            <a:r>
              <a:rPr lang="it-IT" sz="1900" b="0" i="1" dirty="0">
                <a:effectLst/>
              </a:rPr>
              <a:t>supply chain)</a:t>
            </a:r>
            <a:r>
              <a:rPr lang="it-IT" sz="1900" b="0" i="0" dirty="0">
                <a:effectLst/>
              </a:rPr>
              <a:t> con una nuova direttiva per la sostenibilità delle filiere: Si tratta della </a:t>
            </a:r>
            <a:r>
              <a:rPr lang="it-IT" sz="1900" i="1" dirty="0">
                <a:effectLst/>
              </a:rPr>
              <a:t>Corporate Sustainability Due Diligence Directive</a:t>
            </a:r>
            <a:r>
              <a:rPr lang="it-IT" sz="1900" i="0" dirty="0">
                <a:effectLst/>
              </a:rPr>
              <a:t> (CSDDD), il provvedimento che richiede alle aziende di intervenire in modo responsabile sugli impatti sociali e ambientali dell’intera catena del valore in cui operano, dai fornitori ai clienti finali</a:t>
            </a:r>
          </a:p>
          <a:p>
            <a:pPr algn="just"/>
            <a:r>
              <a:rPr lang="it-IT" sz="1900" dirty="0"/>
              <a:t>«M&amp;A, la sostenibilità diventa un criterio decisivo per orientare gli investimenti». Indagine RSM sull’impatto che la norma UE csddd avrà sulle future operazioni (IL sole 24 ore 24.9.2024). </a:t>
            </a:r>
          </a:p>
          <a:p>
            <a:pPr algn="just"/>
            <a:r>
              <a:rPr lang="it-IT" sz="1900" dirty="0"/>
              <a:t>«la moda è in ritardo di otto anni rispetto agli obiettivi imposti dall’unione europea sulla sostenibilità» secondo il report «just fashion transition 2024» curato da the european house ambrosetti di prossima diffusione (Il sole 24 ore 8.10.2024 p. 21)</a:t>
            </a:r>
          </a:p>
          <a:p>
            <a:pPr algn="just"/>
            <a:endParaRPr lang="it-IT" dirty="0"/>
          </a:p>
        </p:txBody>
      </p:sp>
    </p:spTree>
    <p:extLst>
      <p:ext uri="{BB962C8B-B14F-4D97-AF65-F5344CB8AC3E}">
        <p14:creationId xmlns:p14="http://schemas.microsoft.com/office/powerpoint/2010/main" val="860542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8E8A04-869B-8E62-AD00-B74C7AF91241}"/>
              </a:ext>
            </a:extLst>
          </p:cNvPr>
          <p:cNvSpPr>
            <a:spLocks noGrp="1"/>
          </p:cNvSpPr>
          <p:nvPr>
            <p:ph type="title"/>
          </p:nvPr>
        </p:nvSpPr>
        <p:spPr/>
        <p:txBody>
          <a:bodyPr/>
          <a:lstStyle/>
          <a:p>
            <a:r>
              <a:rPr lang="it-IT" dirty="0"/>
              <a:t>Le iniziative statutarie nelle società</a:t>
            </a:r>
          </a:p>
        </p:txBody>
      </p:sp>
      <p:sp>
        <p:nvSpPr>
          <p:cNvPr id="3" name="Segnaposto contenuto 2">
            <a:extLst>
              <a:ext uri="{FF2B5EF4-FFF2-40B4-BE49-F238E27FC236}">
                <a16:creationId xmlns:a16="http://schemas.microsoft.com/office/drawing/2014/main" id="{DF9920EF-6D8F-9C86-DC46-742DAF953A97}"/>
              </a:ext>
            </a:extLst>
          </p:cNvPr>
          <p:cNvSpPr>
            <a:spLocks noGrp="1"/>
          </p:cNvSpPr>
          <p:nvPr>
            <p:ph sz="quarter" idx="13"/>
          </p:nvPr>
        </p:nvSpPr>
        <p:spPr/>
        <p:txBody>
          <a:bodyPr>
            <a:normAutofit fontScale="77500" lnSpcReduction="20000"/>
          </a:bodyPr>
          <a:lstStyle/>
          <a:p>
            <a:pPr marL="0" indent="0" algn="just">
              <a:buNone/>
            </a:pPr>
            <a:r>
              <a:rPr lang="it-IT" b="0" dirty="0">
                <a:effectLst/>
                <a:latin typeface="Tw Cen MT" panose="020B0602020104020603" pitchFamily="34" charset="0"/>
              </a:rPr>
              <a:t>Gli orientamenti Cercano di armonizzare le prassi o linee </a:t>
            </a:r>
            <a:r>
              <a:rPr lang="it-IT" dirty="0">
                <a:latin typeface="Tw Cen MT" panose="020B0602020104020603" pitchFamily="34" charset="0"/>
              </a:rPr>
              <a:t>guida </a:t>
            </a:r>
            <a:r>
              <a:rPr lang="it-IT" b="0" dirty="0">
                <a:effectLst/>
                <a:latin typeface="Tw Cen MT" panose="020B0602020104020603" pitchFamily="34" charset="0"/>
              </a:rPr>
              <a:t>prive di efficacia vincolante c.d. </a:t>
            </a:r>
            <a:r>
              <a:rPr lang="it-IT" dirty="0">
                <a:effectLst/>
                <a:latin typeface="Tw Cen MT" panose="020B0602020104020603" pitchFamily="34" charset="0"/>
              </a:rPr>
              <a:t>soft </a:t>
            </a:r>
            <a:r>
              <a:rPr lang="it-IT" dirty="0" err="1">
                <a:effectLst/>
                <a:latin typeface="Tw Cen MT" panose="020B0602020104020603" pitchFamily="34" charset="0"/>
              </a:rPr>
              <a:t>law</a:t>
            </a:r>
            <a:r>
              <a:rPr lang="it-IT" dirty="0">
                <a:effectLst/>
                <a:latin typeface="Tw Cen MT" panose="020B0602020104020603" pitchFamily="34" charset="0"/>
              </a:rPr>
              <a:t> </a:t>
            </a:r>
            <a:r>
              <a:rPr lang="it-IT" b="0" dirty="0">
                <a:effectLst/>
                <a:latin typeface="Tw Cen MT" panose="020B0602020104020603" pitchFamily="34" charset="0"/>
              </a:rPr>
              <a:t>(ad esempio le raccomandazioni in chiave di sostenibilità del Codice di AUTODISCIPLINA DI governo societario * applicabile dalle quotate su base volontaria e le politiche di stakeholder engagement Proattivo o reattivo) con i principi normativi legali contenuti nella Legge sulle Società Benefit (ad esempio il beneficio comune nell’oggetto sociale, il contemperamento degli interessi fra shareholders e stakeholders), nella CSRD, nella SRD II, nel T.U.F. (ad esempio le politiche di remunerazione degli amministratori con </a:t>
            </a:r>
            <a:r>
              <a:rPr lang="it-IT" b="0" dirty="0" err="1">
                <a:effectLst/>
                <a:latin typeface="Tw Cen MT" panose="020B0602020104020603" pitchFamily="34" charset="0"/>
              </a:rPr>
              <a:t>KPIs</a:t>
            </a:r>
            <a:r>
              <a:rPr lang="it-IT" b="0" dirty="0">
                <a:effectLst/>
                <a:latin typeface="Tw Cen MT" panose="020B0602020104020603" pitchFamily="34" charset="0"/>
              </a:rPr>
              <a:t> ESG).</a:t>
            </a:r>
          </a:p>
          <a:p>
            <a:pPr marL="0" indent="0" algn="just">
              <a:buNone/>
            </a:pPr>
            <a:endParaRPr lang="it-IT" b="0" dirty="0">
              <a:effectLst/>
              <a:latin typeface="Tw Cen MT" panose="020B0602020104020603" pitchFamily="34" charset="0"/>
            </a:endParaRPr>
          </a:p>
          <a:p>
            <a:pPr marL="0" indent="0" algn="just">
              <a:buNone/>
            </a:pPr>
            <a:r>
              <a:rPr lang="it-IT" dirty="0">
                <a:latin typeface="Tw Cen MT" panose="020B0602020104020603" pitchFamily="34" charset="0"/>
              </a:rPr>
              <a:t>* Ivi la prescrizione che «l’organo di amministrazione guida la società perseguendo il successo sostenibile» e la definizione di «successo sostenibile»: </a:t>
            </a:r>
            <a:r>
              <a:rPr lang="it-IT" i="1" dirty="0">
                <a:latin typeface="Tw Cen MT" panose="020B0602020104020603" pitchFamily="34" charset="0"/>
              </a:rPr>
              <a:t>obiettivo che guida l’azione dell’organo di amministrazione e che si sostanzia nella creazione di valore nel lungo termine a beneficio degli azionisti, tenendo conto degli interessi degli altri stakeholder rilevanti per la società</a:t>
            </a:r>
            <a:r>
              <a:rPr lang="it-IT" dirty="0">
                <a:latin typeface="Tw Cen MT" panose="020B0602020104020603" pitchFamily="34" charset="0"/>
              </a:rPr>
              <a:t>. </a:t>
            </a:r>
          </a:p>
        </p:txBody>
      </p:sp>
    </p:spTree>
    <p:extLst>
      <p:ext uri="{BB962C8B-B14F-4D97-AF65-F5344CB8AC3E}">
        <p14:creationId xmlns:p14="http://schemas.microsoft.com/office/powerpoint/2010/main" val="2434651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BD119F0-D42B-01AF-0D30-763300BC4A30}"/>
              </a:ext>
            </a:extLst>
          </p:cNvPr>
          <p:cNvSpPr>
            <a:spLocks noGrp="1"/>
          </p:cNvSpPr>
          <p:nvPr>
            <p:ph type="title"/>
          </p:nvPr>
        </p:nvSpPr>
        <p:spPr/>
        <p:txBody>
          <a:bodyPr/>
          <a:lstStyle/>
          <a:p>
            <a:r>
              <a:rPr lang="it-IT" dirty="0"/>
              <a:t>Definizione delle «clausole di sostenibilità»</a:t>
            </a:r>
          </a:p>
        </p:txBody>
      </p:sp>
      <p:sp>
        <p:nvSpPr>
          <p:cNvPr id="3" name="Segnaposto contenuto 2">
            <a:extLst>
              <a:ext uri="{FF2B5EF4-FFF2-40B4-BE49-F238E27FC236}">
                <a16:creationId xmlns:a16="http://schemas.microsoft.com/office/drawing/2014/main" id="{7AC6522F-4FDD-E7B6-59A6-ACE5AECB6760}"/>
              </a:ext>
            </a:extLst>
          </p:cNvPr>
          <p:cNvSpPr>
            <a:spLocks noGrp="1"/>
          </p:cNvSpPr>
          <p:nvPr>
            <p:ph sz="quarter" idx="13"/>
          </p:nvPr>
        </p:nvSpPr>
        <p:spPr>
          <a:xfrm>
            <a:off x="913774" y="2094271"/>
            <a:ext cx="10363826" cy="4267200"/>
          </a:xfrm>
        </p:spPr>
        <p:txBody>
          <a:bodyPr>
            <a:normAutofit fontScale="85000" lnSpcReduction="10000"/>
          </a:bodyPr>
          <a:lstStyle/>
          <a:p>
            <a:pPr algn="just"/>
            <a:r>
              <a:rPr lang="it-IT" dirty="0"/>
              <a:t>Tutte le clausole statutarie che costituiscono espressione di ideali collettivi, valori sociali e principi etici (quali la protezione dell’ambiente, la promozione del lavoro, la CURA E IL BENESSERE DEI DIPENDENTI E DELLA Collettività), E IN GENERALE che denotano UN IMPEGNO DI SALVAGUARDIA DEI DIVERSI interessi NON ECONOMICI IMPLICATI NELL'Attività DI IMPRESA</a:t>
            </a:r>
          </a:p>
          <a:p>
            <a:pPr algn="just"/>
            <a:r>
              <a:rPr lang="it-IT" dirty="0"/>
              <a:t>intendono imprimere all’operato degli amministratori e alla società una particolare attenzione ai fattori E.S.G. </a:t>
            </a:r>
          </a:p>
          <a:p>
            <a:pPr marL="0" indent="0" algn="just">
              <a:buNone/>
            </a:pPr>
            <a:endParaRPr lang="it-IT" i="1" dirty="0"/>
          </a:p>
          <a:p>
            <a:pPr marL="0" indent="0" algn="just">
              <a:buNone/>
            </a:pPr>
            <a:r>
              <a:rPr lang="it-IT" b="1" i="1" dirty="0">
                <a:solidFill>
                  <a:srgbClr val="008000"/>
                </a:solidFill>
              </a:rPr>
              <a:t>«sono legittime le clausole che, fermo restando quanto genericamente disposto dall’art. 41 cost., dettano specifiche regole etiche e/o di sostenibilità che devono essere rispettate nella gestione della società, anche a scapito della massimizzazione dei profitti e della efficienza produttiva»</a:t>
            </a:r>
          </a:p>
          <a:p>
            <a:pPr marL="0" indent="0" algn="just">
              <a:buNone/>
            </a:pPr>
            <a:r>
              <a:rPr lang="it-IT" dirty="0"/>
              <a:t>Risposta affermativa, quindi, in merito alla loro Compatibilità con lo schema causale della società lucrativa, in quanto lo scopo di lucro resta essenziale, caratterizzante e prioritario</a:t>
            </a:r>
          </a:p>
        </p:txBody>
      </p:sp>
    </p:spTree>
    <p:extLst>
      <p:ext uri="{BB962C8B-B14F-4D97-AF65-F5344CB8AC3E}">
        <p14:creationId xmlns:p14="http://schemas.microsoft.com/office/powerpoint/2010/main" val="244515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E740DD4-0AD5-28E9-A6F5-31CC014E3696}"/>
              </a:ext>
            </a:extLst>
          </p:cNvPr>
          <p:cNvSpPr>
            <a:spLocks noGrp="1"/>
          </p:cNvSpPr>
          <p:nvPr>
            <p:ph type="title"/>
          </p:nvPr>
        </p:nvSpPr>
        <p:spPr/>
        <p:txBody>
          <a:bodyPr/>
          <a:lstStyle/>
          <a:p>
            <a:r>
              <a:rPr lang="it-IT" dirty="0"/>
              <a:t>Autonomia statutaria e vincoli normativi</a:t>
            </a:r>
          </a:p>
        </p:txBody>
      </p:sp>
      <p:sp>
        <p:nvSpPr>
          <p:cNvPr id="3" name="Segnaposto contenuto 2">
            <a:extLst>
              <a:ext uri="{FF2B5EF4-FFF2-40B4-BE49-F238E27FC236}">
                <a16:creationId xmlns:a16="http://schemas.microsoft.com/office/drawing/2014/main" id="{DCA3DE32-A776-1FA7-4325-0A7DF9F5D5CD}"/>
              </a:ext>
            </a:extLst>
          </p:cNvPr>
          <p:cNvSpPr>
            <a:spLocks noGrp="1"/>
          </p:cNvSpPr>
          <p:nvPr>
            <p:ph sz="quarter" idx="13"/>
          </p:nvPr>
        </p:nvSpPr>
        <p:spPr/>
        <p:txBody>
          <a:bodyPr>
            <a:normAutofit fontScale="85000" lnSpcReduction="20000"/>
          </a:bodyPr>
          <a:lstStyle/>
          <a:p>
            <a:pPr marL="0" indent="0">
              <a:buNone/>
            </a:pPr>
            <a:r>
              <a:rPr lang="it-IT" dirty="0"/>
              <a:t>Nella direzione della sostenibilità appaiono legittime:</a:t>
            </a:r>
          </a:p>
          <a:p>
            <a:pPr marL="0" indent="0" algn="just">
              <a:buNone/>
            </a:pPr>
            <a:r>
              <a:rPr lang="it-IT" dirty="0"/>
              <a:t> ➢ clausole con funzione preclusiva dell’adozione di date strategie o del compimento di date categorie di operazioni </a:t>
            </a:r>
          </a:p>
          <a:p>
            <a:pPr marL="0" indent="0" algn="just">
              <a:buNone/>
            </a:pPr>
            <a:r>
              <a:rPr lang="it-IT" dirty="0"/>
              <a:t>➢ clausole, viceversa, impositive delle une o delle altre, che definiscano le linee di condotta degli amministratori</a:t>
            </a:r>
          </a:p>
          <a:p>
            <a:pPr algn="just">
              <a:buFont typeface="Wingdings" panose="05000000000000000000" pitchFamily="2" charset="2"/>
              <a:buChar char="Ø"/>
            </a:pPr>
            <a:r>
              <a:rPr lang="it-IT" dirty="0"/>
              <a:t>Clausole che perimetrino l’attività di impresa che costituisce l’oggetto sociale </a:t>
            </a:r>
          </a:p>
          <a:p>
            <a:pPr marL="0" indent="0" algn="just">
              <a:buNone/>
            </a:pPr>
            <a:r>
              <a:rPr lang="it-IT" dirty="0"/>
              <a:t>in quanto i limiti all’autonomia statutaria vanno ricercati nel carattere produttivo dell’attività e nello scopo di lucro, i quali impediscono (congiuntamente) che all’attività imprenditoriale se ne affianchi altra di matrice ideale o erogativa; il secondo, inoltre, esclude che la sostenibilità possa venire perseguita a scapito della realizzazione del profitto</a:t>
            </a:r>
          </a:p>
          <a:p>
            <a:pPr marL="0" indent="0" algn="just">
              <a:buNone/>
            </a:pPr>
            <a:endParaRPr lang="it-IT" dirty="0"/>
          </a:p>
        </p:txBody>
      </p:sp>
    </p:spTree>
    <p:extLst>
      <p:ext uri="{BB962C8B-B14F-4D97-AF65-F5344CB8AC3E}">
        <p14:creationId xmlns:p14="http://schemas.microsoft.com/office/powerpoint/2010/main" val="4186039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5C5EC1-E183-76F1-1D04-26BBB05EA513}"/>
              </a:ext>
            </a:extLst>
          </p:cNvPr>
          <p:cNvSpPr>
            <a:spLocks noGrp="1"/>
          </p:cNvSpPr>
          <p:nvPr>
            <p:ph type="title"/>
          </p:nvPr>
        </p:nvSpPr>
        <p:spPr/>
        <p:txBody>
          <a:bodyPr/>
          <a:lstStyle/>
          <a:p>
            <a:r>
              <a:rPr lang="it-IT" dirty="0"/>
              <a:t>Piani d’azione</a:t>
            </a:r>
          </a:p>
        </p:txBody>
      </p:sp>
      <p:sp>
        <p:nvSpPr>
          <p:cNvPr id="3" name="Segnaposto contenuto 2">
            <a:extLst>
              <a:ext uri="{FF2B5EF4-FFF2-40B4-BE49-F238E27FC236}">
                <a16:creationId xmlns:a16="http://schemas.microsoft.com/office/drawing/2014/main" id="{12365675-75C2-3FE8-EFAF-F43B7D73AE35}"/>
              </a:ext>
            </a:extLst>
          </p:cNvPr>
          <p:cNvSpPr>
            <a:spLocks noGrp="1"/>
          </p:cNvSpPr>
          <p:nvPr>
            <p:ph sz="quarter" idx="13"/>
          </p:nvPr>
        </p:nvSpPr>
        <p:spPr>
          <a:xfrm>
            <a:off x="913774" y="2367092"/>
            <a:ext cx="10363826" cy="3872391"/>
          </a:xfrm>
        </p:spPr>
        <p:txBody>
          <a:bodyPr>
            <a:normAutofit fontScale="85000" lnSpcReduction="20000"/>
          </a:bodyPr>
          <a:lstStyle/>
          <a:p>
            <a:r>
              <a:rPr lang="it-IT" dirty="0"/>
              <a:t>Clausole relative allo scopo-fine societario di cui all’art. 2247 c.c. cioè lo scopo lucrativo</a:t>
            </a:r>
          </a:p>
          <a:p>
            <a:r>
              <a:rPr lang="it-IT" dirty="0"/>
              <a:t>Clausole relative all’oggetto sociale ossia alla concreta attività di impresa svolta</a:t>
            </a:r>
          </a:p>
          <a:p>
            <a:r>
              <a:rPr lang="it-IT" dirty="0"/>
              <a:t>Clausole relative alla gestione dell’impresa</a:t>
            </a:r>
          </a:p>
          <a:p>
            <a:r>
              <a:rPr lang="it-IT" dirty="0"/>
              <a:t>Clausole relative all’interesse sociale (artt. 2373 e 2479-ter, 2391 e 2475-ter, 2441 co. 5 c.c.)</a:t>
            </a:r>
          </a:p>
          <a:p>
            <a:r>
              <a:rPr lang="it-IT" dirty="0"/>
              <a:t>Clausole relative alla struttura organizzativa</a:t>
            </a:r>
          </a:p>
          <a:p>
            <a:r>
              <a:rPr lang="it-IT" dirty="0"/>
              <a:t>Clausole relative alla struttura proprietaria</a:t>
            </a:r>
          </a:p>
          <a:p>
            <a:pPr marL="0" indent="0" algn="just">
              <a:buNone/>
            </a:pPr>
            <a:r>
              <a:rPr lang="it-IT" dirty="0"/>
              <a:t> e le conseguenti riflessioni su: </a:t>
            </a:r>
          </a:p>
          <a:p>
            <a:pPr marL="457200" lvl="1" indent="0" algn="just">
              <a:buNone/>
            </a:pPr>
            <a:r>
              <a:rPr lang="it-IT" dirty="0"/>
              <a:t>Legittimità / illegittimità       Incisività / genericità-vaghezza       Vincolatività / discrezionalità	  Enforcement</a:t>
            </a:r>
          </a:p>
          <a:p>
            <a:pPr marL="0" indent="0" algn="just">
              <a:buNone/>
            </a:pPr>
            <a:r>
              <a:rPr lang="it-IT" dirty="0"/>
              <a:t>In particolare con riguardo al modello azionario ove vige il principio di esclusività della funzione gestoria </a:t>
            </a:r>
          </a:p>
        </p:txBody>
      </p:sp>
    </p:spTree>
    <p:extLst>
      <p:ext uri="{BB962C8B-B14F-4D97-AF65-F5344CB8AC3E}">
        <p14:creationId xmlns:p14="http://schemas.microsoft.com/office/powerpoint/2010/main" val="1653226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5A86CD-177E-58CB-8A8F-0F8EB9187795}"/>
              </a:ext>
            </a:extLst>
          </p:cNvPr>
          <p:cNvSpPr>
            <a:spLocks noGrp="1"/>
          </p:cNvSpPr>
          <p:nvPr>
            <p:ph type="title"/>
          </p:nvPr>
        </p:nvSpPr>
        <p:spPr/>
        <p:txBody>
          <a:bodyPr/>
          <a:lstStyle/>
          <a:p>
            <a:r>
              <a:rPr lang="it-IT" dirty="0"/>
              <a:t>Clausole relative allo scopo</a:t>
            </a:r>
          </a:p>
        </p:txBody>
      </p:sp>
      <p:sp>
        <p:nvSpPr>
          <p:cNvPr id="3" name="Segnaposto contenuto 2">
            <a:extLst>
              <a:ext uri="{FF2B5EF4-FFF2-40B4-BE49-F238E27FC236}">
                <a16:creationId xmlns:a16="http://schemas.microsoft.com/office/drawing/2014/main" id="{B8F69877-F335-91F7-CF4A-4BD12A058953}"/>
              </a:ext>
            </a:extLst>
          </p:cNvPr>
          <p:cNvSpPr>
            <a:spLocks noGrp="1"/>
          </p:cNvSpPr>
          <p:nvPr>
            <p:ph sz="quarter" idx="13"/>
          </p:nvPr>
        </p:nvSpPr>
        <p:spPr>
          <a:xfrm>
            <a:off x="913774" y="2367092"/>
            <a:ext cx="10363826" cy="3787902"/>
          </a:xfrm>
        </p:spPr>
        <p:txBody>
          <a:bodyPr>
            <a:normAutofit fontScale="70000" lnSpcReduction="20000"/>
          </a:bodyPr>
          <a:lstStyle/>
          <a:p>
            <a:pPr marL="0" indent="0" algn="just">
              <a:buNone/>
            </a:pPr>
            <a:r>
              <a:rPr lang="it-IT" b="1" i="1" dirty="0">
                <a:solidFill>
                  <a:srgbClr val="008000"/>
                </a:solidFill>
              </a:rPr>
              <a:t>«è legittima la clausola statutaria che preveda la destinazione parziale di utili alla cura di interessi correlati alla natura dell’attività di impresa esercitata, a condizione che: 1) la finalità ideale non assuma connotati idonei a pregiudicare lo scopo lucrativo; 2) la destinazione e il relativo importo non siano predeterminati…»</a:t>
            </a:r>
          </a:p>
          <a:p>
            <a:pPr algn="just"/>
            <a:r>
              <a:rPr lang="it-IT" dirty="0"/>
              <a:t>Eterodestinazione, in via istituzionale, degli utili (Ammissibilità secondo cass. 11.12.2000 n. 15599)</a:t>
            </a:r>
          </a:p>
          <a:p>
            <a:pPr algn="just"/>
            <a:r>
              <a:rPr lang="it-IT" dirty="0"/>
              <a:t>Legittima solo in quanto parziale (= non prevalente sul lucro soggettivo). Ovviamente Si è fuori dallo schema societario se il contratto prevede la destinazione a beneficenza dell’intero utile cass. 14.10.1958 n. 3251</a:t>
            </a:r>
          </a:p>
          <a:p>
            <a:pPr algn="just"/>
            <a:r>
              <a:rPr lang="it-IT" dirty="0"/>
              <a:t>Problema: introduce un vincolo di carattere gestorio (la destinazione a terzi sarebbe atto della società, non dei soci); occorre esaminarne la legittimità anche sul piano gestorio</a:t>
            </a:r>
          </a:p>
          <a:p>
            <a:pPr algn="just"/>
            <a:r>
              <a:rPr lang="it-IT" dirty="0"/>
              <a:t>Conclusioni: legittimo prevedere una destinazione </a:t>
            </a:r>
            <a:r>
              <a:rPr lang="it-IT" i="1" dirty="0"/>
              <a:t>uno actu</a:t>
            </a:r>
            <a:r>
              <a:rPr lang="it-IT" dirty="0"/>
              <a:t> (ancorché reiterabile di anno in anno), anche se slegata dal settore di attività</a:t>
            </a:r>
          </a:p>
          <a:p>
            <a:pPr algn="just"/>
            <a:r>
              <a:rPr lang="it-IT" dirty="0"/>
              <a:t>Illegittimo prevedere l’esercizio di un’attività erogativa da finanziare con gli utili</a:t>
            </a:r>
          </a:p>
          <a:p>
            <a:pPr algn="just"/>
            <a:r>
              <a:rPr lang="it-IT" dirty="0"/>
              <a:t>Illegittimo definire nei dettagli </a:t>
            </a:r>
            <a:r>
              <a:rPr lang="it-IT" i="1" dirty="0"/>
              <a:t>quantum</a:t>
            </a:r>
            <a:r>
              <a:rPr lang="it-IT" dirty="0"/>
              <a:t> e destinatari dell’atto erogativo</a:t>
            </a:r>
          </a:p>
        </p:txBody>
      </p:sp>
    </p:spTree>
    <p:extLst>
      <p:ext uri="{BB962C8B-B14F-4D97-AF65-F5344CB8AC3E}">
        <p14:creationId xmlns:p14="http://schemas.microsoft.com/office/powerpoint/2010/main" val="3357562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8631D14-12F7-AC86-4726-9277620A0F3E}"/>
              </a:ext>
            </a:extLst>
          </p:cNvPr>
          <p:cNvSpPr>
            <a:spLocks noGrp="1"/>
          </p:cNvSpPr>
          <p:nvPr>
            <p:ph type="title"/>
          </p:nvPr>
        </p:nvSpPr>
        <p:spPr/>
        <p:txBody>
          <a:bodyPr/>
          <a:lstStyle/>
          <a:p>
            <a:r>
              <a:rPr lang="it-IT" dirty="0"/>
              <a:t>Clausole relative all’oggetto sociale</a:t>
            </a:r>
          </a:p>
        </p:txBody>
      </p:sp>
      <p:sp>
        <p:nvSpPr>
          <p:cNvPr id="3" name="Segnaposto contenuto 2">
            <a:extLst>
              <a:ext uri="{FF2B5EF4-FFF2-40B4-BE49-F238E27FC236}">
                <a16:creationId xmlns:a16="http://schemas.microsoft.com/office/drawing/2014/main" id="{4A25DF28-D0D8-F397-5159-CC72D133E85D}"/>
              </a:ext>
            </a:extLst>
          </p:cNvPr>
          <p:cNvSpPr>
            <a:spLocks noGrp="1"/>
          </p:cNvSpPr>
          <p:nvPr>
            <p:ph sz="quarter" idx="13"/>
          </p:nvPr>
        </p:nvSpPr>
        <p:spPr>
          <a:xfrm>
            <a:off x="913774" y="2367092"/>
            <a:ext cx="10363826" cy="3699411"/>
          </a:xfrm>
        </p:spPr>
        <p:txBody>
          <a:bodyPr>
            <a:normAutofit fontScale="77500" lnSpcReduction="20000"/>
          </a:bodyPr>
          <a:lstStyle/>
          <a:p>
            <a:pPr marL="0" indent="0" algn="just">
              <a:buNone/>
            </a:pPr>
            <a:r>
              <a:rPr lang="it-IT" i="1" dirty="0">
                <a:solidFill>
                  <a:srgbClr val="008000"/>
                </a:solidFill>
              </a:rPr>
              <a:t>Le clausole di sostenibilità </a:t>
            </a:r>
            <a:r>
              <a:rPr lang="it-IT" b="1" i="1" dirty="0">
                <a:solidFill>
                  <a:srgbClr val="008000"/>
                </a:solidFill>
              </a:rPr>
              <a:t>«integrano esclusivamente una modalità di perseguimento del fine di lucro senza aggiungere ad esso un ulteriore fine di utilità sociale, fine quest’ultimo di per sé estraneo al contratto di società come definito dall’art. 2247 c.c. e che pertanto non può essere inserito nell’oggetto sociale»</a:t>
            </a:r>
          </a:p>
          <a:p>
            <a:pPr algn="just"/>
            <a:r>
              <a:rPr lang="it-IT" dirty="0"/>
              <a:t>Il primo strumento di intervento in funzione dell’inserimento di finalità di sostenibilità è l’agire sul piano della </a:t>
            </a:r>
            <a:r>
              <a:rPr lang="it-IT" u="sng" dirty="0"/>
              <a:t>perimetrazione dell’attività economica</a:t>
            </a:r>
            <a:r>
              <a:rPr lang="it-IT" dirty="0"/>
              <a:t> che costituisce l’oggetto sociale (definendo i </a:t>
            </a:r>
            <a:r>
              <a:rPr lang="it-IT" u="sng" dirty="0"/>
              <a:t>settori di attività</a:t>
            </a:r>
            <a:r>
              <a:rPr lang="it-IT" dirty="0"/>
              <a:t> e pure i </a:t>
            </a:r>
            <a:r>
              <a:rPr lang="it-IT" u="sng" dirty="0"/>
              <a:t>modelli di attività</a:t>
            </a:r>
            <a:r>
              <a:rPr lang="it-IT" dirty="0"/>
              <a:t>): Ciò HA L’EFFETTO DI VINCOLARE (quantomeno sul piano interno) L’ORGANO GESTORIO CHE, AI SENSI DELL’ART. 2380-BIS C.C., DEVE COMPIERE LE OPERAZIONI NECESSARIE PER L’ATTUAZIONE DELL’OGGETTO SOCIALE </a:t>
            </a:r>
          </a:p>
          <a:p>
            <a:pPr algn="just"/>
            <a:r>
              <a:rPr lang="it-IT" dirty="0"/>
              <a:t>Il secondo strumento è prevedere limitazioni ai poteri gestori ex art. 2384 co. 2 c.c. </a:t>
            </a:r>
          </a:p>
          <a:p>
            <a:pPr marL="0" indent="0" algn="just">
              <a:buNone/>
            </a:pPr>
            <a:r>
              <a:rPr lang="it-IT" dirty="0"/>
              <a:t>N.B. </a:t>
            </a:r>
            <a:r>
              <a:rPr lang="it-IT" b="0" i="0" dirty="0">
                <a:effectLst/>
                <a:latin typeface="Tw Cen MT (Corpo)"/>
              </a:rPr>
              <a:t>se da una parte un oggetto sociale con caratteristiche di sostenibilità vincola l’organo amministrativo al suo conseguimento, dall’altra </a:t>
            </a:r>
            <a:r>
              <a:rPr lang="it-IT" i="0" dirty="0">
                <a:effectLst/>
                <a:latin typeface="Tw Cen MT (Corpo)"/>
              </a:rPr>
              <a:t>l’autonomia del potere gestorio </a:t>
            </a:r>
            <a:r>
              <a:rPr lang="it-IT" b="0" i="0" dirty="0">
                <a:effectLst/>
                <a:latin typeface="Tw Cen MT (Corpo)"/>
              </a:rPr>
              <a:t>verso i terzi deve rimanere intatta nel rispetto del principio di cui all’art. 2384, co. 2, c.c.</a:t>
            </a:r>
            <a:endParaRPr lang="it-IT" dirty="0">
              <a:latin typeface="Tw Cen MT (Corpo)"/>
            </a:endParaRPr>
          </a:p>
        </p:txBody>
      </p:sp>
    </p:spTree>
    <p:extLst>
      <p:ext uri="{BB962C8B-B14F-4D97-AF65-F5344CB8AC3E}">
        <p14:creationId xmlns:p14="http://schemas.microsoft.com/office/powerpoint/2010/main" val="2835745975"/>
      </p:ext>
    </p:extLst>
  </p:cSld>
  <p:clrMapOvr>
    <a:masterClrMapping/>
  </p:clrMapOvr>
</p:sld>
</file>

<file path=ppt/theme/theme1.xml><?xml version="1.0" encoding="utf-8"?>
<a:theme xmlns:a="http://schemas.openxmlformats.org/drawingml/2006/main" name="Goccia">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docProps/app.xml><?xml version="1.0" encoding="utf-8"?>
<Properties xmlns="http://schemas.openxmlformats.org/officeDocument/2006/extended-properties" xmlns:vt="http://schemas.openxmlformats.org/officeDocument/2006/docPropsVTypes">
  <Template>TM04033925[[fn=Goccia]]</Template>
  <TotalTime>996</TotalTime>
  <Words>2560</Words>
  <Application>Microsoft Office PowerPoint</Application>
  <PresentationFormat>Widescreen</PresentationFormat>
  <Paragraphs>108</Paragraphs>
  <Slides>18</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18</vt:i4>
      </vt:variant>
    </vt:vector>
  </HeadingPairs>
  <TitlesOfParts>
    <vt:vector size="23" baseType="lpstr">
      <vt:lpstr>Arial</vt:lpstr>
      <vt:lpstr>Tw Cen MT</vt:lpstr>
      <vt:lpstr>Tw Cen MT (Corpo)</vt:lpstr>
      <vt:lpstr>Wingdings</vt:lpstr>
      <vt:lpstr>Goccia</vt:lpstr>
      <vt:lpstr>LE CLAUSOLE DI Sostenibilità NEGLI STATUTI SOCIALI</vt:lpstr>
      <vt:lpstr>RECENTISSIMA Normativa di riferimento</vt:lpstr>
      <vt:lpstr>L’impatto anche sulle filiere</vt:lpstr>
      <vt:lpstr>Le iniziative statutarie nelle società</vt:lpstr>
      <vt:lpstr>Definizione delle «clausole di sostenibilità»</vt:lpstr>
      <vt:lpstr>Autonomia statutaria e vincoli normativi</vt:lpstr>
      <vt:lpstr>Piani d’azione</vt:lpstr>
      <vt:lpstr>Clausole relative allo scopo</vt:lpstr>
      <vt:lpstr>Clausole relative all’oggetto sociale</vt:lpstr>
      <vt:lpstr>Clausole relative alla gestione</vt:lpstr>
      <vt:lpstr>Clausole sull’interesse sociale</vt:lpstr>
      <vt:lpstr>… CONTINUA</vt:lpstr>
      <vt:lpstr>CLAUSOLE SULLA STRUTTURA ORGANIZZATIVA</vt:lpstr>
      <vt:lpstr>CLAUSOLE SULLA STRUTTURA PROPRIETARIA</vt:lpstr>
      <vt:lpstr>OSSERVAZIONI SULLE conseguenze APPLICATIVE</vt:lpstr>
      <vt:lpstr>… continua</vt:lpstr>
      <vt:lpstr>Indicazione, per approfondimento, di specifici contributi dottrinari sulle clausole statutarie di sostenibilità</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Notaio Casalini</dc:creator>
  <cp:lastModifiedBy>Notaio</cp:lastModifiedBy>
  <cp:revision>15</cp:revision>
  <cp:lastPrinted>2024-10-10T07:56:23Z</cp:lastPrinted>
  <dcterms:created xsi:type="dcterms:W3CDTF">2024-10-08T19:36:25Z</dcterms:created>
  <dcterms:modified xsi:type="dcterms:W3CDTF">2024-10-11T04:04:08Z</dcterms:modified>
</cp:coreProperties>
</file>