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y="6858000" cx="12192000"/>
  <p:notesSz cx="6797675" cy="9926625"/>
  <p:embeddedFontLst>
    <p:embeddedFont>
      <p:font typeface="Noto Sans Symbols"/>
      <p:regular r:id="rId38"/>
      <p:bold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40" roundtripDataSignature="AMtx7mjp2Edec49RchbJAivZQt6Thmu+S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customschemas.google.com/relationships/presentationmetadata" Target="metadata"/><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NotoSansSymbols-bold.fntdata"/><Relationship Id="rId16" Type="http://schemas.openxmlformats.org/officeDocument/2006/relationships/slide" Target="slides/slide12.xml"/><Relationship Id="rId38" Type="http://schemas.openxmlformats.org/officeDocument/2006/relationships/font" Target="fonts/NotoSansSymbols-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6400" cy="4968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49688" y="0"/>
            <a:ext cx="2946400" cy="4968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450" y="4776788"/>
            <a:ext cx="5438775" cy="390842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9429750"/>
            <a:ext cx="2946400" cy="496888"/>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49688" y="9429750"/>
            <a:ext cx="2946400" cy="496888"/>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t-IT"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1: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0: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0: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1: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1: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2: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8" name="Google Shape;208;p12: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3: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6" name="Google Shape;216;p13: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4: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4: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5: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15: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6: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6: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7: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p17: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18: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18: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9: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4" name="Google Shape;264;p19: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2: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2: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0: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2" name="Google Shape;272;p20: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1: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21: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2: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8" name="Google Shape;288;p22: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p23: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6" name="Google Shape;296;p23: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24: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4" name="Google Shape;304;p24: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25: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2" name="Google Shape;312;p25: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6: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0" name="Google Shape;320;p26: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p27: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p27: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28: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28: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29: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29: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3: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3: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30: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2" name="Google Shape;352;p30: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31: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1" name="Google Shape;361;p31: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p32: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9" name="Google Shape;369;p32: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33: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7" name="Google Shape;377;p33: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4: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4" name="Google Shape;144;p4: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5: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5: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6: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6: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7: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p7: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8: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8: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9:notes"/>
          <p:cNvSpPr txBox="1"/>
          <p:nvPr>
            <p:ph idx="1" type="body"/>
          </p:nvPr>
        </p:nvSpPr>
        <p:spPr>
          <a:xfrm>
            <a:off x="679450" y="4776788"/>
            <a:ext cx="5438775" cy="39084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4" name="Google Shape;184;p9: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type="title">
  <p:cSld name="TITLE">
    <p:spTree>
      <p:nvGrpSpPr>
        <p:cNvPr id="19" name="Shape 19"/>
        <p:cNvGrpSpPr/>
        <p:nvPr/>
      </p:nvGrpSpPr>
      <p:grpSpPr>
        <a:xfrm>
          <a:off x="0" y="0"/>
          <a:ext cx="0" cy="0"/>
          <a:chOff x="0" y="0"/>
          <a:chExt cx="0" cy="0"/>
        </a:xfrm>
      </p:grpSpPr>
      <p:sp>
        <p:nvSpPr>
          <p:cNvPr id="20" name="Google Shape;20;p35"/>
          <p:cNvSpPr/>
          <p:nvPr/>
        </p:nvSpPr>
        <p:spPr>
          <a:xfrm>
            <a:off x="1007533" y="0"/>
            <a:ext cx="7934348"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35"/>
          <p:cNvSpPr/>
          <p:nvPr/>
        </p:nvSpPr>
        <p:spPr>
          <a:xfrm>
            <a:off x="8941881"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5"/>
          <p:cNvSpPr txBox="1"/>
          <p:nvPr>
            <p:ph type="ctrTitle"/>
          </p:nvPr>
        </p:nvSpPr>
        <p:spPr>
          <a:xfrm>
            <a:off x="2611808" y="3428998"/>
            <a:ext cx="5518066" cy="226855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5"/>
          <p:cNvSpPr txBox="1"/>
          <p:nvPr>
            <p:ph idx="1" type="subTitle"/>
          </p:nvPr>
        </p:nvSpPr>
        <p:spPr>
          <a:xfrm>
            <a:off x="2772274" y="2268786"/>
            <a:ext cx="5357600" cy="1160213"/>
          </a:xfrm>
          <a:prstGeom prst="rect">
            <a:avLst/>
          </a:prstGeom>
          <a:noFill/>
          <a:ln>
            <a:noFill/>
          </a:ln>
        </p:spPr>
        <p:txBody>
          <a:bodyPr anchorCtr="0" anchor="b" bIns="45700" lIns="91425" spcFirstLastPara="1" rIns="91425" wrap="square" tIns="0">
            <a:normAutofit/>
          </a:bodyPr>
          <a:lstStyle>
            <a:lvl1pPr lvl="0" algn="r">
              <a:lnSpc>
                <a:spcPct val="120000"/>
              </a:lnSpc>
              <a:spcBef>
                <a:spcPts val="500"/>
              </a:spcBef>
              <a:spcAft>
                <a:spcPts val="0"/>
              </a:spcAft>
              <a:buSzPts val="1620"/>
              <a:buNone/>
              <a:defRPr b="0" sz="1800">
                <a:solidFill>
                  <a:schemeClr val="lt1"/>
                </a:solidFill>
              </a:defRPr>
            </a:lvl1pPr>
            <a:lvl2pPr lvl="1" algn="ctr">
              <a:lnSpc>
                <a:spcPct val="120000"/>
              </a:lnSpc>
              <a:spcBef>
                <a:spcPts val="600"/>
              </a:spcBef>
              <a:spcAft>
                <a:spcPts val="0"/>
              </a:spcAft>
              <a:buSzPts val="1620"/>
              <a:buNone/>
              <a:defRPr sz="1800"/>
            </a:lvl2pPr>
            <a:lvl3pPr lvl="2" algn="ctr">
              <a:lnSpc>
                <a:spcPct val="120000"/>
              </a:lnSpc>
              <a:spcBef>
                <a:spcPts val="600"/>
              </a:spcBef>
              <a:spcAft>
                <a:spcPts val="0"/>
              </a:spcAft>
              <a:buSzPts val="1620"/>
              <a:buNone/>
              <a:defRPr sz="1800"/>
            </a:lvl3pPr>
            <a:lvl4pPr lvl="3" algn="ctr">
              <a:lnSpc>
                <a:spcPct val="120000"/>
              </a:lnSpc>
              <a:spcBef>
                <a:spcPts val="600"/>
              </a:spcBef>
              <a:spcAft>
                <a:spcPts val="0"/>
              </a:spcAft>
              <a:buSzPts val="1440"/>
              <a:buNone/>
              <a:defRPr sz="1600"/>
            </a:lvl4pPr>
            <a:lvl5pPr lvl="4" algn="ctr">
              <a:lnSpc>
                <a:spcPct val="120000"/>
              </a:lnSpc>
              <a:spcBef>
                <a:spcPts val="600"/>
              </a:spcBef>
              <a:spcAft>
                <a:spcPts val="0"/>
              </a:spcAft>
              <a:buSzPts val="1440"/>
              <a:buNone/>
              <a:defRPr sz="1600"/>
            </a:lvl5pPr>
            <a:lvl6pPr lvl="5" algn="ctr">
              <a:lnSpc>
                <a:spcPct val="120000"/>
              </a:lnSpc>
              <a:spcBef>
                <a:spcPts val="600"/>
              </a:spcBef>
              <a:spcAft>
                <a:spcPts val="0"/>
              </a:spcAft>
              <a:buSzPts val="1440"/>
              <a:buNone/>
              <a:defRPr sz="1600"/>
            </a:lvl6pPr>
            <a:lvl7pPr lvl="6" algn="ctr">
              <a:lnSpc>
                <a:spcPct val="120000"/>
              </a:lnSpc>
              <a:spcBef>
                <a:spcPts val="600"/>
              </a:spcBef>
              <a:spcAft>
                <a:spcPts val="0"/>
              </a:spcAft>
              <a:buSzPts val="1440"/>
              <a:buNone/>
              <a:defRPr sz="1600"/>
            </a:lvl7pPr>
            <a:lvl8pPr lvl="7" algn="ctr">
              <a:lnSpc>
                <a:spcPct val="120000"/>
              </a:lnSpc>
              <a:spcBef>
                <a:spcPts val="600"/>
              </a:spcBef>
              <a:spcAft>
                <a:spcPts val="0"/>
              </a:spcAft>
              <a:buSzPts val="1440"/>
              <a:buNone/>
              <a:defRPr sz="1600"/>
            </a:lvl8pPr>
            <a:lvl9pPr lvl="8" algn="ctr">
              <a:lnSpc>
                <a:spcPct val="120000"/>
              </a:lnSpc>
              <a:spcBef>
                <a:spcPts val="600"/>
              </a:spcBef>
              <a:spcAft>
                <a:spcPts val="600"/>
              </a:spcAft>
              <a:buSzPts val="1440"/>
              <a:buNone/>
              <a:defRPr sz="1600"/>
            </a:lvl9pPr>
          </a:lstStyle>
          <a:p/>
        </p:txBody>
      </p:sp>
      <p:sp>
        <p:nvSpPr>
          <p:cNvPr id="24" name="Google Shape;24;p35"/>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5"/>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5"/>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27" name="Google Shape;27;p35"/>
          <p:cNvSpPr txBox="1"/>
          <p:nvPr/>
        </p:nvSpPr>
        <p:spPr>
          <a:xfrm>
            <a:off x="2191282" y="3262852"/>
            <a:ext cx="415636" cy="461665"/>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2400" u="none" cap="none" strike="noStrike">
                <a:solidFill>
                  <a:schemeClr val="accent6"/>
                </a:solidFill>
                <a:latin typeface="Noto Sans Symbols"/>
                <a:ea typeface="Noto Sans Symbols"/>
                <a:cs typeface="Noto Sans Symbols"/>
                <a:sym typeface="Noto Sans Symbols"/>
              </a:rPr>
              <a:t>◤</a:t>
            </a:r>
            <a:endParaRPr b="0" i="0" sz="24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testo verticale" type="vertTx">
  <p:cSld name="VERTICAL_TEXT">
    <p:spTree>
      <p:nvGrpSpPr>
        <p:cNvPr id="102" name="Shape 102"/>
        <p:cNvGrpSpPr/>
        <p:nvPr/>
      </p:nvGrpSpPr>
      <p:grpSpPr>
        <a:xfrm>
          <a:off x="0" y="0"/>
          <a:ext cx="0" cy="0"/>
          <a:chOff x="0" y="0"/>
          <a:chExt cx="0" cy="0"/>
        </a:xfrm>
      </p:grpSpPr>
      <p:sp>
        <p:nvSpPr>
          <p:cNvPr id="103" name="Google Shape;103;p44"/>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44"/>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4"/>
          <p:cNvSpPr txBox="1"/>
          <p:nvPr/>
        </p:nvSpPr>
        <p:spPr>
          <a:xfrm>
            <a:off x="2194236" y="641225"/>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106" name="Google Shape;106;p44"/>
          <p:cNvSpPr txBox="1"/>
          <p:nvPr>
            <p:ph type="title"/>
          </p:nvPr>
        </p:nvSpPr>
        <p:spPr>
          <a:xfrm>
            <a:off x="2611808" y="808056"/>
            <a:ext cx="7954091" cy="107722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7" name="Google Shape;107;p44"/>
          <p:cNvSpPr txBox="1"/>
          <p:nvPr>
            <p:ph idx="1" type="body"/>
          </p:nvPr>
        </p:nvSpPr>
        <p:spPr>
          <a:xfrm rot="5400000">
            <a:off x="4672955" y="152760"/>
            <a:ext cx="3997828" cy="7796540"/>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108" name="Google Shape;108;p44"/>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44"/>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44"/>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olo e testo verticale" type="vertTitleAndTx">
  <p:cSld name="VERTICAL_TITLE_AND_VERTICAL_TEXT">
    <p:spTree>
      <p:nvGrpSpPr>
        <p:cNvPr id="111" name="Shape 111"/>
        <p:cNvGrpSpPr/>
        <p:nvPr/>
      </p:nvGrpSpPr>
      <p:grpSpPr>
        <a:xfrm>
          <a:off x="0" y="0"/>
          <a:ext cx="0" cy="0"/>
          <a:chOff x="0" y="0"/>
          <a:chExt cx="0" cy="0"/>
        </a:xfrm>
      </p:grpSpPr>
      <p:sp>
        <p:nvSpPr>
          <p:cNvPr id="112" name="Google Shape;112;p45"/>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45"/>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45"/>
          <p:cNvSpPr txBox="1"/>
          <p:nvPr/>
        </p:nvSpPr>
        <p:spPr>
          <a:xfrm rot="5400000">
            <a:off x="10337141" y="416061"/>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115" name="Google Shape;115;p45"/>
          <p:cNvSpPr txBox="1"/>
          <p:nvPr>
            <p:ph type="title"/>
          </p:nvPr>
        </p:nvSpPr>
        <p:spPr>
          <a:xfrm rot="5400000">
            <a:off x="7280577" y="2764621"/>
            <a:ext cx="5244126" cy="1326519"/>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lt1"/>
              </a:buClr>
              <a:buSzPts val="3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45"/>
          <p:cNvSpPr txBox="1"/>
          <p:nvPr>
            <p:ph idx="1" type="body"/>
          </p:nvPr>
        </p:nvSpPr>
        <p:spPr>
          <a:xfrm rot="5400000">
            <a:off x="3302436" y="276725"/>
            <a:ext cx="5079534" cy="6466903"/>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117" name="Google Shape;117;p45"/>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45"/>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45"/>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stazione sezione" type="secHead">
  <p:cSld name="SECTION_HEADER">
    <p:spTree>
      <p:nvGrpSpPr>
        <p:cNvPr id="28" name="Shape 28"/>
        <p:cNvGrpSpPr/>
        <p:nvPr/>
      </p:nvGrpSpPr>
      <p:grpSpPr>
        <a:xfrm>
          <a:off x="0" y="0"/>
          <a:ext cx="0" cy="0"/>
          <a:chOff x="0" y="0"/>
          <a:chExt cx="0" cy="0"/>
        </a:xfrm>
      </p:grpSpPr>
      <p:sp>
        <p:nvSpPr>
          <p:cNvPr id="29" name="Google Shape;29;p36"/>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6"/>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6"/>
          <p:cNvSpPr txBox="1"/>
          <p:nvPr/>
        </p:nvSpPr>
        <p:spPr>
          <a:xfrm>
            <a:off x="2191843" y="2962586"/>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32" name="Google Shape;32;p36"/>
          <p:cNvSpPr txBox="1"/>
          <p:nvPr>
            <p:ph type="title"/>
          </p:nvPr>
        </p:nvSpPr>
        <p:spPr>
          <a:xfrm>
            <a:off x="2609873" y="3147254"/>
            <a:ext cx="7956560" cy="1424746"/>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6"/>
          <p:cNvSpPr txBox="1"/>
          <p:nvPr>
            <p:ph idx="1" type="body"/>
          </p:nvPr>
        </p:nvSpPr>
        <p:spPr>
          <a:xfrm>
            <a:off x="2773968" y="2268786"/>
            <a:ext cx="7791931" cy="878468"/>
          </a:xfrm>
          <a:prstGeom prst="rect">
            <a:avLst/>
          </a:prstGeom>
          <a:noFill/>
          <a:ln>
            <a:noFill/>
          </a:ln>
        </p:spPr>
        <p:txBody>
          <a:bodyPr anchorCtr="0" anchor="b" bIns="45700" lIns="91425" spcFirstLastPara="1" rIns="91425" wrap="square" tIns="0">
            <a:normAutofit/>
          </a:bodyPr>
          <a:lstStyle>
            <a:lvl1pPr indent="-228600" lvl="0" marL="457200" algn="r">
              <a:lnSpc>
                <a:spcPct val="120000"/>
              </a:lnSpc>
              <a:spcBef>
                <a:spcPts val="500"/>
              </a:spcBef>
              <a:spcAft>
                <a:spcPts val="0"/>
              </a:spcAft>
              <a:buSzPts val="1620"/>
              <a:buNone/>
              <a:defRPr sz="1800">
                <a:solidFill>
                  <a:schemeClr val="lt1"/>
                </a:solidFill>
              </a:defRPr>
            </a:lvl1pPr>
            <a:lvl2pPr indent="-228600" lvl="1" marL="914400" algn="l">
              <a:lnSpc>
                <a:spcPct val="120000"/>
              </a:lnSpc>
              <a:spcBef>
                <a:spcPts val="600"/>
              </a:spcBef>
              <a:spcAft>
                <a:spcPts val="0"/>
              </a:spcAft>
              <a:buSzPts val="1620"/>
              <a:buNone/>
              <a:defRPr sz="1800">
                <a:solidFill>
                  <a:schemeClr val="lt1"/>
                </a:solidFill>
              </a:defRPr>
            </a:lvl2pPr>
            <a:lvl3pPr indent="-228600" lvl="2" marL="1371600" algn="l">
              <a:lnSpc>
                <a:spcPct val="120000"/>
              </a:lnSpc>
              <a:spcBef>
                <a:spcPts val="600"/>
              </a:spcBef>
              <a:spcAft>
                <a:spcPts val="0"/>
              </a:spcAft>
              <a:buSzPts val="1620"/>
              <a:buNone/>
              <a:defRPr sz="1800">
                <a:solidFill>
                  <a:schemeClr val="lt1"/>
                </a:solidFill>
              </a:defRPr>
            </a:lvl3pPr>
            <a:lvl4pPr indent="-228600" lvl="3" marL="1828800" algn="l">
              <a:lnSpc>
                <a:spcPct val="120000"/>
              </a:lnSpc>
              <a:spcBef>
                <a:spcPts val="600"/>
              </a:spcBef>
              <a:spcAft>
                <a:spcPts val="0"/>
              </a:spcAft>
              <a:buSzPts val="1440"/>
              <a:buNone/>
              <a:defRPr sz="1600">
                <a:solidFill>
                  <a:schemeClr val="lt1"/>
                </a:solidFill>
              </a:defRPr>
            </a:lvl4pPr>
            <a:lvl5pPr indent="-228600" lvl="4" marL="2286000" algn="l">
              <a:lnSpc>
                <a:spcPct val="120000"/>
              </a:lnSpc>
              <a:spcBef>
                <a:spcPts val="600"/>
              </a:spcBef>
              <a:spcAft>
                <a:spcPts val="0"/>
              </a:spcAft>
              <a:buSzPts val="1440"/>
              <a:buNone/>
              <a:defRPr sz="1600">
                <a:solidFill>
                  <a:schemeClr val="lt1"/>
                </a:solidFill>
              </a:defRPr>
            </a:lvl5pPr>
            <a:lvl6pPr indent="-228600" lvl="5" marL="2743200" algn="l">
              <a:lnSpc>
                <a:spcPct val="120000"/>
              </a:lnSpc>
              <a:spcBef>
                <a:spcPts val="600"/>
              </a:spcBef>
              <a:spcAft>
                <a:spcPts val="0"/>
              </a:spcAft>
              <a:buSzPts val="1440"/>
              <a:buNone/>
              <a:defRPr sz="1600">
                <a:solidFill>
                  <a:schemeClr val="lt1"/>
                </a:solidFill>
              </a:defRPr>
            </a:lvl6pPr>
            <a:lvl7pPr indent="-228600" lvl="6" marL="3200400" algn="l">
              <a:lnSpc>
                <a:spcPct val="120000"/>
              </a:lnSpc>
              <a:spcBef>
                <a:spcPts val="600"/>
              </a:spcBef>
              <a:spcAft>
                <a:spcPts val="0"/>
              </a:spcAft>
              <a:buSzPts val="1440"/>
              <a:buNone/>
              <a:defRPr sz="1600">
                <a:solidFill>
                  <a:schemeClr val="lt1"/>
                </a:solidFill>
              </a:defRPr>
            </a:lvl7pPr>
            <a:lvl8pPr indent="-228600" lvl="7" marL="3657600" algn="l">
              <a:lnSpc>
                <a:spcPct val="120000"/>
              </a:lnSpc>
              <a:spcBef>
                <a:spcPts val="600"/>
              </a:spcBef>
              <a:spcAft>
                <a:spcPts val="0"/>
              </a:spcAft>
              <a:buSzPts val="1440"/>
              <a:buNone/>
              <a:defRPr sz="1600">
                <a:solidFill>
                  <a:schemeClr val="lt1"/>
                </a:solidFill>
              </a:defRPr>
            </a:lvl8pPr>
            <a:lvl9pPr indent="-228600" lvl="8" marL="4114800" algn="l">
              <a:lnSpc>
                <a:spcPct val="120000"/>
              </a:lnSpc>
              <a:spcBef>
                <a:spcPts val="600"/>
              </a:spcBef>
              <a:spcAft>
                <a:spcPts val="600"/>
              </a:spcAft>
              <a:buSzPts val="1440"/>
              <a:buNone/>
              <a:defRPr sz="1600">
                <a:solidFill>
                  <a:schemeClr val="lt1"/>
                </a:solidFill>
              </a:defRPr>
            </a:lvl9pPr>
          </a:lstStyle>
          <a:p/>
        </p:txBody>
      </p:sp>
      <p:sp>
        <p:nvSpPr>
          <p:cNvPr id="34" name="Google Shape;34;p36"/>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6"/>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6"/>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olo e contenuto" type="obj">
  <p:cSld name="OBJECT">
    <p:spTree>
      <p:nvGrpSpPr>
        <p:cNvPr id="37" name="Shape 37"/>
        <p:cNvGrpSpPr/>
        <p:nvPr/>
      </p:nvGrpSpPr>
      <p:grpSpPr>
        <a:xfrm>
          <a:off x="0" y="0"/>
          <a:ext cx="0" cy="0"/>
          <a:chOff x="0" y="0"/>
          <a:chExt cx="0" cy="0"/>
        </a:xfrm>
      </p:grpSpPr>
      <p:sp>
        <p:nvSpPr>
          <p:cNvPr id="38" name="Google Shape;38;p37"/>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37"/>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37"/>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37"/>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42" name="Google Shape;42;p37"/>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7"/>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7"/>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45" name="Google Shape;45;p37"/>
          <p:cNvSpPr txBox="1"/>
          <p:nvPr/>
        </p:nvSpPr>
        <p:spPr>
          <a:xfrm>
            <a:off x="2194943" y="641225"/>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type="blank">
  <p:cSld name="BLANK">
    <p:spTree>
      <p:nvGrpSpPr>
        <p:cNvPr id="46" name="Shape 46"/>
        <p:cNvGrpSpPr/>
        <p:nvPr/>
      </p:nvGrpSpPr>
      <p:grpSpPr>
        <a:xfrm>
          <a:off x="0" y="0"/>
          <a:ext cx="0" cy="0"/>
          <a:chOff x="0" y="0"/>
          <a:chExt cx="0" cy="0"/>
        </a:xfrm>
      </p:grpSpPr>
      <p:sp>
        <p:nvSpPr>
          <p:cNvPr id="47" name="Google Shape;47;p38"/>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38"/>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38"/>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8"/>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8"/>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e contenuti" type="twoObj">
  <p:cSld name="TWO_OBJECTS">
    <p:spTree>
      <p:nvGrpSpPr>
        <p:cNvPr id="52" name="Shape 52"/>
        <p:cNvGrpSpPr/>
        <p:nvPr/>
      </p:nvGrpSpPr>
      <p:grpSpPr>
        <a:xfrm>
          <a:off x="0" y="0"/>
          <a:ext cx="0" cy="0"/>
          <a:chOff x="0" y="0"/>
          <a:chExt cx="0" cy="0"/>
        </a:xfrm>
      </p:grpSpPr>
      <p:sp>
        <p:nvSpPr>
          <p:cNvPr id="53" name="Google Shape;53;p39"/>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39"/>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39"/>
          <p:cNvSpPr txBox="1"/>
          <p:nvPr>
            <p:ph type="title"/>
          </p:nvPr>
        </p:nvSpPr>
        <p:spPr>
          <a:xfrm>
            <a:off x="2609873" y="805817"/>
            <a:ext cx="7950984" cy="1081705"/>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9"/>
          <p:cNvSpPr txBox="1"/>
          <p:nvPr>
            <p:ph idx="1" type="body"/>
          </p:nvPr>
        </p:nvSpPr>
        <p:spPr>
          <a:xfrm>
            <a:off x="2605374" y="2052116"/>
            <a:ext cx="3891960" cy="3997828"/>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57" name="Google Shape;57;p39"/>
          <p:cNvSpPr txBox="1"/>
          <p:nvPr>
            <p:ph idx="2" type="body"/>
          </p:nvPr>
        </p:nvSpPr>
        <p:spPr>
          <a:xfrm>
            <a:off x="6666636" y="2052114"/>
            <a:ext cx="3894222" cy="3997829"/>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58" name="Google Shape;58;p39"/>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9"/>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9"/>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61" name="Google Shape;61;p39"/>
          <p:cNvSpPr txBox="1"/>
          <p:nvPr/>
        </p:nvSpPr>
        <p:spPr>
          <a:xfrm>
            <a:off x="2196172" y="641223"/>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fronto" type="twoTxTwoObj">
  <p:cSld name="TWO_OBJECTS_WITH_TEXT">
    <p:spTree>
      <p:nvGrpSpPr>
        <p:cNvPr id="62" name="Shape 62"/>
        <p:cNvGrpSpPr/>
        <p:nvPr/>
      </p:nvGrpSpPr>
      <p:grpSpPr>
        <a:xfrm>
          <a:off x="0" y="0"/>
          <a:ext cx="0" cy="0"/>
          <a:chOff x="0" y="0"/>
          <a:chExt cx="0" cy="0"/>
        </a:xfrm>
      </p:grpSpPr>
      <p:sp>
        <p:nvSpPr>
          <p:cNvPr id="63" name="Google Shape;63;p40"/>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40"/>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40"/>
          <p:cNvSpPr txBox="1"/>
          <p:nvPr/>
        </p:nvSpPr>
        <p:spPr>
          <a:xfrm>
            <a:off x="2193650" y="636424"/>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66" name="Google Shape;66;p40"/>
          <p:cNvSpPr txBox="1"/>
          <p:nvPr>
            <p:ph type="title"/>
          </p:nvPr>
        </p:nvSpPr>
        <p:spPr>
          <a:xfrm>
            <a:off x="2609873" y="805818"/>
            <a:ext cx="7956560" cy="1078348"/>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40"/>
          <p:cNvSpPr txBox="1"/>
          <p:nvPr>
            <p:ph idx="1" type="body"/>
          </p:nvPr>
        </p:nvSpPr>
        <p:spPr>
          <a:xfrm>
            <a:off x="2609285" y="2052115"/>
            <a:ext cx="3896467" cy="71381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500"/>
              </a:spcBef>
              <a:spcAft>
                <a:spcPts val="0"/>
              </a:spcAft>
              <a:buSzPts val="1980"/>
              <a:buNone/>
              <a:defRPr b="0" sz="2200" cap="none">
                <a:solidFill>
                  <a:schemeClr val="accent6"/>
                </a:solidFill>
              </a:defRPr>
            </a:lvl1pPr>
            <a:lvl2pPr indent="-228600" lvl="1" marL="914400" algn="l">
              <a:lnSpc>
                <a:spcPct val="120000"/>
              </a:lnSpc>
              <a:spcBef>
                <a:spcPts val="600"/>
              </a:spcBef>
              <a:spcAft>
                <a:spcPts val="0"/>
              </a:spcAft>
              <a:buSzPts val="1800"/>
              <a:buNone/>
              <a:defRPr b="1" sz="2000"/>
            </a:lvl2pPr>
            <a:lvl3pPr indent="-228600" lvl="2" marL="1371600" algn="l">
              <a:lnSpc>
                <a:spcPct val="120000"/>
              </a:lnSpc>
              <a:spcBef>
                <a:spcPts val="600"/>
              </a:spcBef>
              <a:spcAft>
                <a:spcPts val="0"/>
              </a:spcAft>
              <a:buSzPts val="1620"/>
              <a:buNone/>
              <a:defRPr b="1" sz="1800"/>
            </a:lvl3pPr>
            <a:lvl4pPr indent="-228600" lvl="3" marL="1828800" algn="l">
              <a:lnSpc>
                <a:spcPct val="120000"/>
              </a:lnSpc>
              <a:spcBef>
                <a:spcPts val="600"/>
              </a:spcBef>
              <a:spcAft>
                <a:spcPts val="0"/>
              </a:spcAft>
              <a:buSzPts val="1440"/>
              <a:buNone/>
              <a:defRPr b="1" sz="1600"/>
            </a:lvl4pPr>
            <a:lvl5pPr indent="-228600" lvl="4" marL="2286000" algn="l">
              <a:lnSpc>
                <a:spcPct val="120000"/>
              </a:lnSpc>
              <a:spcBef>
                <a:spcPts val="600"/>
              </a:spcBef>
              <a:spcAft>
                <a:spcPts val="0"/>
              </a:spcAft>
              <a:buSzPts val="1440"/>
              <a:buNone/>
              <a:defRPr b="1" sz="1600"/>
            </a:lvl5pPr>
            <a:lvl6pPr indent="-228600" lvl="5" marL="2743200" algn="l">
              <a:lnSpc>
                <a:spcPct val="120000"/>
              </a:lnSpc>
              <a:spcBef>
                <a:spcPts val="600"/>
              </a:spcBef>
              <a:spcAft>
                <a:spcPts val="0"/>
              </a:spcAft>
              <a:buSzPts val="1440"/>
              <a:buNone/>
              <a:defRPr b="1" sz="1600"/>
            </a:lvl6pPr>
            <a:lvl7pPr indent="-228600" lvl="6" marL="3200400" algn="l">
              <a:lnSpc>
                <a:spcPct val="120000"/>
              </a:lnSpc>
              <a:spcBef>
                <a:spcPts val="600"/>
              </a:spcBef>
              <a:spcAft>
                <a:spcPts val="0"/>
              </a:spcAft>
              <a:buSzPts val="1440"/>
              <a:buNone/>
              <a:defRPr b="1" sz="1600"/>
            </a:lvl7pPr>
            <a:lvl8pPr indent="-228600" lvl="7" marL="3657600" algn="l">
              <a:lnSpc>
                <a:spcPct val="120000"/>
              </a:lnSpc>
              <a:spcBef>
                <a:spcPts val="600"/>
              </a:spcBef>
              <a:spcAft>
                <a:spcPts val="0"/>
              </a:spcAft>
              <a:buSzPts val="1440"/>
              <a:buNone/>
              <a:defRPr b="1" sz="1600"/>
            </a:lvl8pPr>
            <a:lvl9pPr indent="-228600" lvl="8" marL="4114800" algn="l">
              <a:lnSpc>
                <a:spcPct val="120000"/>
              </a:lnSpc>
              <a:spcBef>
                <a:spcPts val="600"/>
              </a:spcBef>
              <a:spcAft>
                <a:spcPts val="600"/>
              </a:spcAft>
              <a:buSzPts val="1440"/>
              <a:buNone/>
              <a:defRPr b="1" sz="1600"/>
            </a:lvl9pPr>
          </a:lstStyle>
          <a:p/>
        </p:txBody>
      </p:sp>
      <p:sp>
        <p:nvSpPr>
          <p:cNvPr id="68" name="Google Shape;68;p40"/>
          <p:cNvSpPr txBox="1"/>
          <p:nvPr>
            <p:ph idx="2" type="body"/>
          </p:nvPr>
        </p:nvSpPr>
        <p:spPr>
          <a:xfrm>
            <a:off x="2609285" y="2851331"/>
            <a:ext cx="3893623" cy="3071434"/>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69" name="Google Shape;69;p40"/>
          <p:cNvSpPr txBox="1"/>
          <p:nvPr>
            <p:ph idx="3" type="body"/>
          </p:nvPr>
        </p:nvSpPr>
        <p:spPr>
          <a:xfrm>
            <a:off x="6666634" y="2052115"/>
            <a:ext cx="3899798" cy="71381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500"/>
              </a:spcBef>
              <a:spcAft>
                <a:spcPts val="0"/>
              </a:spcAft>
              <a:buSzPts val="1980"/>
              <a:buNone/>
              <a:defRPr b="0" sz="2200" cap="none">
                <a:solidFill>
                  <a:schemeClr val="accent6"/>
                </a:solidFill>
              </a:defRPr>
            </a:lvl1pPr>
            <a:lvl2pPr indent="-228600" lvl="1" marL="914400" algn="l">
              <a:lnSpc>
                <a:spcPct val="120000"/>
              </a:lnSpc>
              <a:spcBef>
                <a:spcPts val="600"/>
              </a:spcBef>
              <a:spcAft>
                <a:spcPts val="0"/>
              </a:spcAft>
              <a:buSzPts val="1800"/>
              <a:buNone/>
              <a:defRPr b="1" sz="2000"/>
            </a:lvl2pPr>
            <a:lvl3pPr indent="-228600" lvl="2" marL="1371600" algn="l">
              <a:lnSpc>
                <a:spcPct val="120000"/>
              </a:lnSpc>
              <a:spcBef>
                <a:spcPts val="600"/>
              </a:spcBef>
              <a:spcAft>
                <a:spcPts val="0"/>
              </a:spcAft>
              <a:buSzPts val="1620"/>
              <a:buNone/>
              <a:defRPr b="1" sz="1800"/>
            </a:lvl3pPr>
            <a:lvl4pPr indent="-228600" lvl="3" marL="1828800" algn="l">
              <a:lnSpc>
                <a:spcPct val="120000"/>
              </a:lnSpc>
              <a:spcBef>
                <a:spcPts val="600"/>
              </a:spcBef>
              <a:spcAft>
                <a:spcPts val="0"/>
              </a:spcAft>
              <a:buSzPts val="1440"/>
              <a:buNone/>
              <a:defRPr b="1" sz="1600"/>
            </a:lvl4pPr>
            <a:lvl5pPr indent="-228600" lvl="4" marL="2286000" algn="l">
              <a:lnSpc>
                <a:spcPct val="120000"/>
              </a:lnSpc>
              <a:spcBef>
                <a:spcPts val="600"/>
              </a:spcBef>
              <a:spcAft>
                <a:spcPts val="0"/>
              </a:spcAft>
              <a:buSzPts val="1440"/>
              <a:buNone/>
              <a:defRPr b="1" sz="1600"/>
            </a:lvl5pPr>
            <a:lvl6pPr indent="-228600" lvl="5" marL="2743200" algn="l">
              <a:lnSpc>
                <a:spcPct val="120000"/>
              </a:lnSpc>
              <a:spcBef>
                <a:spcPts val="600"/>
              </a:spcBef>
              <a:spcAft>
                <a:spcPts val="0"/>
              </a:spcAft>
              <a:buSzPts val="1440"/>
              <a:buNone/>
              <a:defRPr b="1" sz="1600"/>
            </a:lvl6pPr>
            <a:lvl7pPr indent="-228600" lvl="6" marL="3200400" algn="l">
              <a:lnSpc>
                <a:spcPct val="120000"/>
              </a:lnSpc>
              <a:spcBef>
                <a:spcPts val="600"/>
              </a:spcBef>
              <a:spcAft>
                <a:spcPts val="0"/>
              </a:spcAft>
              <a:buSzPts val="1440"/>
              <a:buNone/>
              <a:defRPr b="1" sz="1600"/>
            </a:lvl7pPr>
            <a:lvl8pPr indent="-228600" lvl="7" marL="3657600" algn="l">
              <a:lnSpc>
                <a:spcPct val="120000"/>
              </a:lnSpc>
              <a:spcBef>
                <a:spcPts val="600"/>
              </a:spcBef>
              <a:spcAft>
                <a:spcPts val="0"/>
              </a:spcAft>
              <a:buSzPts val="1440"/>
              <a:buNone/>
              <a:defRPr b="1" sz="1600"/>
            </a:lvl8pPr>
            <a:lvl9pPr indent="-228600" lvl="8" marL="4114800" algn="l">
              <a:lnSpc>
                <a:spcPct val="120000"/>
              </a:lnSpc>
              <a:spcBef>
                <a:spcPts val="600"/>
              </a:spcBef>
              <a:spcAft>
                <a:spcPts val="600"/>
              </a:spcAft>
              <a:buSzPts val="1440"/>
              <a:buNone/>
              <a:defRPr b="1" sz="1600"/>
            </a:lvl9pPr>
          </a:lstStyle>
          <a:p/>
        </p:txBody>
      </p:sp>
      <p:sp>
        <p:nvSpPr>
          <p:cNvPr id="70" name="Google Shape;70;p40"/>
          <p:cNvSpPr txBox="1"/>
          <p:nvPr>
            <p:ph idx="4" type="body"/>
          </p:nvPr>
        </p:nvSpPr>
        <p:spPr>
          <a:xfrm>
            <a:off x="6666635" y="2851331"/>
            <a:ext cx="3899798" cy="3071434"/>
          </a:xfrm>
          <a:prstGeom prst="rect">
            <a:avLst/>
          </a:prstGeom>
          <a:noFill/>
          <a:ln>
            <a:noFill/>
          </a:ln>
        </p:spPr>
        <p:txBody>
          <a:bodyPr anchorCtr="0" anchor="t"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71" name="Google Shape;71;p40"/>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40"/>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40"/>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titolo" type="titleOnly">
  <p:cSld name="TITLE_ONLY">
    <p:spTree>
      <p:nvGrpSpPr>
        <p:cNvPr id="74" name="Shape 74"/>
        <p:cNvGrpSpPr/>
        <p:nvPr/>
      </p:nvGrpSpPr>
      <p:grpSpPr>
        <a:xfrm>
          <a:off x="0" y="0"/>
          <a:ext cx="0" cy="0"/>
          <a:chOff x="0" y="0"/>
          <a:chExt cx="0" cy="0"/>
        </a:xfrm>
      </p:grpSpPr>
      <p:sp>
        <p:nvSpPr>
          <p:cNvPr id="75" name="Google Shape;75;p41"/>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41"/>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41"/>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lvl1pPr lvl="0" algn="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41"/>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1"/>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41"/>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
        <p:nvSpPr>
          <p:cNvPr id="81" name="Google Shape;81;p41"/>
          <p:cNvSpPr txBox="1"/>
          <p:nvPr/>
        </p:nvSpPr>
        <p:spPr>
          <a:xfrm>
            <a:off x="2196172" y="641226"/>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to con didascalia" type="objTx">
  <p:cSld name="OBJECT_WITH_CAPTION_TEXT">
    <p:spTree>
      <p:nvGrpSpPr>
        <p:cNvPr id="82" name="Shape 82"/>
        <p:cNvGrpSpPr/>
        <p:nvPr/>
      </p:nvGrpSpPr>
      <p:grpSpPr>
        <a:xfrm>
          <a:off x="0" y="0"/>
          <a:ext cx="0" cy="0"/>
          <a:chOff x="0" y="0"/>
          <a:chExt cx="0" cy="0"/>
        </a:xfrm>
      </p:grpSpPr>
      <p:sp>
        <p:nvSpPr>
          <p:cNvPr id="83" name="Google Shape;83;p42"/>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42"/>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42"/>
          <p:cNvSpPr txBox="1"/>
          <p:nvPr/>
        </p:nvSpPr>
        <p:spPr>
          <a:xfrm>
            <a:off x="1554154" y="1127550"/>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86" name="Google Shape;86;p42"/>
          <p:cNvSpPr txBox="1"/>
          <p:nvPr>
            <p:ph type="title"/>
          </p:nvPr>
        </p:nvSpPr>
        <p:spPr>
          <a:xfrm>
            <a:off x="1970323" y="1282451"/>
            <a:ext cx="2664361" cy="190324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2400"/>
              <a:buFont typeface="Arial"/>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42"/>
          <p:cNvSpPr txBox="1"/>
          <p:nvPr>
            <p:ph idx="1" type="body"/>
          </p:nvPr>
        </p:nvSpPr>
        <p:spPr>
          <a:xfrm>
            <a:off x="5120154" y="805818"/>
            <a:ext cx="5446278" cy="5244126"/>
          </a:xfrm>
          <a:prstGeom prst="rect">
            <a:avLst/>
          </a:prstGeom>
          <a:noFill/>
          <a:ln>
            <a:noFill/>
          </a:ln>
        </p:spPr>
        <p:txBody>
          <a:bodyPr anchorCtr="0" anchor="ctr" bIns="45700" lIns="91425" spcFirstLastPara="1" rIns="91425" wrap="square" tIns="45700">
            <a:normAutofit/>
          </a:bodyPr>
          <a:lstStyle>
            <a:lvl1pPr indent="-331470" lvl="0" marL="457200" algn="l">
              <a:lnSpc>
                <a:spcPct val="120000"/>
              </a:lnSpc>
              <a:spcBef>
                <a:spcPts val="500"/>
              </a:spcBef>
              <a:spcAft>
                <a:spcPts val="0"/>
              </a:spcAft>
              <a:buSzPts val="1620"/>
              <a:buChar char="▪"/>
              <a:defRPr/>
            </a:lvl1pPr>
            <a:lvl2pPr indent="-331469" lvl="1" marL="914400" algn="l">
              <a:lnSpc>
                <a:spcPct val="120000"/>
              </a:lnSpc>
              <a:spcBef>
                <a:spcPts val="600"/>
              </a:spcBef>
              <a:spcAft>
                <a:spcPts val="0"/>
              </a:spcAft>
              <a:buSzPts val="1620"/>
              <a:buChar char="▪"/>
              <a:defRPr/>
            </a:lvl2pPr>
            <a:lvl3pPr indent="-331469" lvl="2" marL="1371600" algn="l">
              <a:lnSpc>
                <a:spcPct val="120000"/>
              </a:lnSpc>
              <a:spcBef>
                <a:spcPts val="600"/>
              </a:spcBef>
              <a:spcAft>
                <a:spcPts val="0"/>
              </a:spcAft>
              <a:buSzPts val="1620"/>
              <a:buChar char="▪"/>
              <a:defRPr/>
            </a:lvl3pPr>
            <a:lvl4pPr indent="-331469" lvl="3" marL="1828800" algn="l">
              <a:lnSpc>
                <a:spcPct val="120000"/>
              </a:lnSpc>
              <a:spcBef>
                <a:spcPts val="600"/>
              </a:spcBef>
              <a:spcAft>
                <a:spcPts val="0"/>
              </a:spcAft>
              <a:buSzPts val="1620"/>
              <a:buChar char="▪"/>
              <a:defRPr/>
            </a:lvl4pPr>
            <a:lvl5pPr indent="-331470" lvl="4" marL="2286000" algn="l">
              <a:lnSpc>
                <a:spcPct val="120000"/>
              </a:lnSpc>
              <a:spcBef>
                <a:spcPts val="600"/>
              </a:spcBef>
              <a:spcAft>
                <a:spcPts val="0"/>
              </a:spcAft>
              <a:buSzPts val="1620"/>
              <a:buChar char="▪"/>
              <a:defRPr/>
            </a:lvl5pPr>
            <a:lvl6pPr indent="-331470" lvl="5" marL="2743200" algn="l">
              <a:lnSpc>
                <a:spcPct val="120000"/>
              </a:lnSpc>
              <a:spcBef>
                <a:spcPts val="600"/>
              </a:spcBef>
              <a:spcAft>
                <a:spcPts val="0"/>
              </a:spcAft>
              <a:buSzPts val="1620"/>
              <a:buChar char="▪"/>
              <a:defRPr/>
            </a:lvl6pPr>
            <a:lvl7pPr indent="-331470" lvl="6" marL="3200400" algn="l">
              <a:lnSpc>
                <a:spcPct val="120000"/>
              </a:lnSpc>
              <a:spcBef>
                <a:spcPts val="600"/>
              </a:spcBef>
              <a:spcAft>
                <a:spcPts val="0"/>
              </a:spcAft>
              <a:buSzPts val="1620"/>
              <a:buChar char="▪"/>
              <a:defRPr/>
            </a:lvl7pPr>
            <a:lvl8pPr indent="-331470" lvl="7" marL="3657600" algn="l">
              <a:lnSpc>
                <a:spcPct val="120000"/>
              </a:lnSpc>
              <a:spcBef>
                <a:spcPts val="600"/>
              </a:spcBef>
              <a:spcAft>
                <a:spcPts val="0"/>
              </a:spcAft>
              <a:buSzPts val="1620"/>
              <a:buChar char="▪"/>
              <a:defRPr/>
            </a:lvl8pPr>
            <a:lvl9pPr indent="-331470" lvl="8" marL="4114800" algn="l">
              <a:lnSpc>
                <a:spcPct val="120000"/>
              </a:lnSpc>
              <a:spcBef>
                <a:spcPts val="600"/>
              </a:spcBef>
              <a:spcAft>
                <a:spcPts val="600"/>
              </a:spcAft>
              <a:buSzPts val="1620"/>
              <a:buChar char="▪"/>
              <a:defRPr/>
            </a:lvl9pPr>
          </a:lstStyle>
          <a:p/>
        </p:txBody>
      </p:sp>
      <p:sp>
        <p:nvSpPr>
          <p:cNvPr id="88" name="Google Shape;88;p42"/>
          <p:cNvSpPr txBox="1"/>
          <p:nvPr>
            <p:ph idx="2" type="body"/>
          </p:nvPr>
        </p:nvSpPr>
        <p:spPr>
          <a:xfrm>
            <a:off x="1970322" y="3186154"/>
            <a:ext cx="2664361" cy="2386397"/>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500"/>
              </a:spcBef>
              <a:spcAft>
                <a:spcPts val="0"/>
              </a:spcAft>
              <a:buSzPts val="1440"/>
              <a:buNone/>
              <a:defRPr sz="1600"/>
            </a:lvl1pPr>
            <a:lvl2pPr indent="-228600" lvl="1" marL="914400" algn="l">
              <a:lnSpc>
                <a:spcPct val="120000"/>
              </a:lnSpc>
              <a:spcBef>
                <a:spcPts val="600"/>
              </a:spcBef>
              <a:spcAft>
                <a:spcPts val="0"/>
              </a:spcAft>
              <a:buSzPts val="1260"/>
              <a:buNone/>
              <a:defRPr sz="1400"/>
            </a:lvl2pPr>
            <a:lvl3pPr indent="-228600" lvl="2" marL="1371600" algn="l">
              <a:lnSpc>
                <a:spcPct val="120000"/>
              </a:lnSpc>
              <a:spcBef>
                <a:spcPts val="600"/>
              </a:spcBef>
              <a:spcAft>
                <a:spcPts val="0"/>
              </a:spcAft>
              <a:buSzPts val="1080"/>
              <a:buNone/>
              <a:defRPr sz="1200"/>
            </a:lvl3pPr>
            <a:lvl4pPr indent="-228600" lvl="3" marL="1828800" algn="l">
              <a:lnSpc>
                <a:spcPct val="120000"/>
              </a:lnSpc>
              <a:spcBef>
                <a:spcPts val="600"/>
              </a:spcBef>
              <a:spcAft>
                <a:spcPts val="0"/>
              </a:spcAft>
              <a:buSzPts val="900"/>
              <a:buNone/>
              <a:defRPr sz="1000"/>
            </a:lvl4pPr>
            <a:lvl5pPr indent="-228600" lvl="4" marL="2286000" algn="l">
              <a:lnSpc>
                <a:spcPct val="120000"/>
              </a:lnSpc>
              <a:spcBef>
                <a:spcPts val="600"/>
              </a:spcBef>
              <a:spcAft>
                <a:spcPts val="0"/>
              </a:spcAft>
              <a:buSzPts val="900"/>
              <a:buNone/>
              <a:defRPr sz="1000"/>
            </a:lvl5pPr>
            <a:lvl6pPr indent="-228600" lvl="5" marL="2743200" algn="l">
              <a:lnSpc>
                <a:spcPct val="120000"/>
              </a:lnSpc>
              <a:spcBef>
                <a:spcPts val="600"/>
              </a:spcBef>
              <a:spcAft>
                <a:spcPts val="0"/>
              </a:spcAft>
              <a:buSzPts val="900"/>
              <a:buNone/>
              <a:defRPr sz="1000"/>
            </a:lvl6pPr>
            <a:lvl7pPr indent="-228600" lvl="6" marL="3200400" algn="l">
              <a:lnSpc>
                <a:spcPct val="120000"/>
              </a:lnSpc>
              <a:spcBef>
                <a:spcPts val="600"/>
              </a:spcBef>
              <a:spcAft>
                <a:spcPts val="0"/>
              </a:spcAft>
              <a:buSzPts val="900"/>
              <a:buNone/>
              <a:defRPr sz="1000"/>
            </a:lvl7pPr>
            <a:lvl8pPr indent="-228600" lvl="7" marL="3657600" algn="l">
              <a:lnSpc>
                <a:spcPct val="120000"/>
              </a:lnSpc>
              <a:spcBef>
                <a:spcPts val="600"/>
              </a:spcBef>
              <a:spcAft>
                <a:spcPts val="0"/>
              </a:spcAft>
              <a:buSzPts val="900"/>
              <a:buNone/>
              <a:defRPr sz="1000"/>
            </a:lvl8pPr>
            <a:lvl9pPr indent="-228600" lvl="8" marL="4114800" algn="l">
              <a:lnSpc>
                <a:spcPct val="120000"/>
              </a:lnSpc>
              <a:spcBef>
                <a:spcPts val="600"/>
              </a:spcBef>
              <a:spcAft>
                <a:spcPts val="600"/>
              </a:spcAft>
              <a:buSzPts val="900"/>
              <a:buNone/>
              <a:defRPr sz="1000"/>
            </a:lvl9pPr>
          </a:lstStyle>
          <a:p/>
        </p:txBody>
      </p:sp>
      <p:sp>
        <p:nvSpPr>
          <p:cNvPr id="89" name="Google Shape;89;p42"/>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42"/>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42"/>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magine con didascalia" type="picTx">
  <p:cSld name="PICTURE_WITH_CAPTION_TEXT">
    <p:spTree>
      <p:nvGrpSpPr>
        <p:cNvPr id="92" name="Shape 92"/>
        <p:cNvGrpSpPr/>
        <p:nvPr/>
      </p:nvGrpSpPr>
      <p:grpSpPr>
        <a:xfrm>
          <a:off x="0" y="0"/>
          <a:ext cx="0" cy="0"/>
          <a:chOff x="0" y="0"/>
          <a:chExt cx="0" cy="0"/>
        </a:xfrm>
      </p:grpSpPr>
      <p:sp>
        <p:nvSpPr>
          <p:cNvPr id="93" name="Google Shape;93;p43"/>
          <p:cNvSpPr/>
          <p:nvPr/>
        </p:nvSpPr>
        <p:spPr>
          <a:xfrm>
            <a:off x="1004479" y="0"/>
            <a:ext cx="10372316" cy="6858000"/>
          </a:xfrm>
          <a:prstGeom prst="rect">
            <a:avLst/>
          </a:prstGeom>
          <a:solidFill>
            <a:schemeClr val="dk2">
              <a:alpha val="9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43"/>
          <p:cNvSpPr/>
          <p:nvPr/>
        </p:nvSpPr>
        <p:spPr>
          <a:xfrm>
            <a:off x="11377328" y="0"/>
            <a:ext cx="27432"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43"/>
          <p:cNvSpPr/>
          <p:nvPr>
            <p:ph idx="2" type="pic"/>
          </p:nvPr>
        </p:nvSpPr>
        <p:spPr>
          <a:xfrm>
            <a:off x="6747062" y="3229"/>
            <a:ext cx="4629734" cy="6858000"/>
          </a:xfrm>
          <a:prstGeom prst="rect">
            <a:avLst/>
          </a:prstGeom>
          <a:solidFill>
            <a:schemeClr val="lt1">
              <a:alpha val="9803"/>
            </a:schemeClr>
          </a:solidFill>
          <a:ln>
            <a:noFill/>
          </a:ln>
        </p:spPr>
      </p:sp>
      <p:sp>
        <p:nvSpPr>
          <p:cNvPr id="96" name="Google Shape;96;p43"/>
          <p:cNvSpPr txBox="1"/>
          <p:nvPr/>
        </p:nvSpPr>
        <p:spPr>
          <a:xfrm>
            <a:off x="1554686" y="1127550"/>
            <a:ext cx="415636"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it-IT" sz="1800" u="none" cap="none" strike="noStrike">
                <a:solidFill>
                  <a:schemeClr val="accent6"/>
                </a:solidFill>
                <a:latin typeface="Noto Sans Symbols"/>
                <a:ea typeface="Noto Sans Symbols"/>
                <a:cs typeface="Noto Sans Symbols"/>
                <a:sym typeface="Noto Sans Symbols"/>
              </a:rPr>
              <a:t>◤</a:t>
            </a:r>
            <a:endParaRPr b="0" i="0" sz="1000" u="none" cap="none" strike="noStrike">
              <a:solidFill>
                <a:schemeClr val="accent6"/>
              </a:solidFill>
              <a:latin typeface="Arial"/>
              <a:ea typeface="Arial"/>
              <a:cs typeface="Arial"/>
              <a:sym typeface="Arial"/>
            </a:endParaRPr>
          </a:p>
        </p:txBody>
      </p:sp>
      <p:sp>
        <p:nvSpPr>
          <p:cNvPr id="97" name="Google Shape;97;p43"/>
          <p:cNvSpPr txBox="1"/>
          <p:nvPr>
            <p:ph type="title"/>
          </p:nvPr>
        </p:nvSpPr>
        <p:spPr>
          <a:xfrm>
            <a:off x="1971241" y="1282452"/>
            <a:ext cx="3970986" cy="1900473"/>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43"/>
          <p:cNvSpPr txBox="1"/>
          <p:nvPr>
            <p:ph idx="1" type="body"/>
          </p:nvPr>
        </p:nvSpPr>
        <p:spPr>
          <a:xfrm>
            <a:off x="1970322" y="3182928"/>
            <a:ext cx="3971874" cy="2386394"/>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500"/>
              </a:spcBef>
              <a:spcAft>
                <a:spcPts val="0"/>
              </a:spcAft>
              <a:buSzPts val="1800"/>
              <a:buNone/>
              <a:defRPr sz="2000"/>
            </a:lvl1pPr>
            <a:lvl2pPr indent="-228600" lvl="1" marL="914400" algn="l">
              <a:lnSpc>
                <a:spcPct val="120000"/>
              </a:lnSpc>
              <a:spcBef>
                <a:spcPts val="600"/>
              </a:spcBef>
              <a:spcAft>
                <a:spcPts val="0"/>
              </a:spcAft>
              <a:buSzPts val="1260"/>
              <a:buNone/>
              <a:defRPr sz="1400"/>
            </a:lvl2pPr>
            <a:lvl3pPr indent="-228600" lvl="2" marL="1371600" algn="l">
              <a:lnSpc>
                <a:spcPct val="120000"/>
              </a:lnSpc>
              <a:spcBef>
                <a:spcPts val="600"/>
              </a:spcBef>
              <a:spcAft>
                <a:spcPts val="0"/>
              </a:spcAft>
              <a:buSzPts val="1080"/>
              <a:buNone/>
              <a:defRPr sz="1200"/>
            </a:lvl3pPr>
            <a:lvl4pPr indent="-228600" lvl="3" marL="1828800" algn="l">
              <a:lnSpc>
                <a:spcPct val="120000"/>
              </a:lnSpc>
              <a:spcBef>
                <a:spcPts val="600"/>
              </a:spcBef>
              <a:spcAft>
                <a:spcPts val="0"/>
              </a:spcAft>
              <a:buSzPts val="900"/>
              <a:buNone/>
              <a:defRPr sz="1000"/>
            </a:lvl4pPr>
            <a:lvl5pPr indent="-228600" lvl="4" marL="2286000" algn="l">
              <a:lnSpc>
                <a:spcPct val="120000"/>
              </a:lnSpc>
              <a:spcBef>
                <a:spcPts val="600"/>
              </a:spcBef>
              <a:spcAft>
                <a:spcPts val="0"/>
              </a:spcAft>
              <a:buSzPts val="900"/>
              <a:buNone/>
              <a:defRPr sz="1000"/>
            </a:lvl5pPr>
            <a:lvl6pPr indent="-228600" lvl="5" marL="2743200" algn="l">
              <a:lnSpc>
                <a:spcPct val="120000"/>
              </a:lnSpc>
              <a:spcBef>
                <a:spcPts val="600"/>
              </a:spcBef>
              <a:spcAft>
                <a:spcPts val="0"/>
              </a:spcAft>
              <a:buSzPts val="900"/>
              <a:buNone/>
              <a:defRPr sz="1000"/>
            </a:lvl6pPr>
            <a:lvl7pPr indent="-228600" lvl="6" marL="3200400" algn="l">
              <a:lnSpc>
                <a:spcPct val="120000"/>
              </a:lnSpc>
              <a:spcBef>
                <a:spcPts val="600"/>
              </a:spcBef>
              <a:spcAft>
                <a:spcPts val="0"/>
              </a:spcAft>
              <a:buSzPts val="900"/>
              <a:buNone/>
              <a:defRPr sz="1000"/>
            </a:lvl7pPr>
            <a:lvl8pPr indent="-228600" lvl="7" marL="3657600" algn="l">
              <a:lnSpc>
                <a:spcPct val="120000"/>
              </a:lnSpc>
              <a:spcBef>
                <a:spcPts val="600"/>
              </a:spcBef>
              <a:spcAft>
                <a:spcPts val="0"/>
              </a:spcAft>
              <a:buSzPts val="900"/>
              <a:buNone/>
              <a:defRPr sz="1000"/>
            </a:lvl8pPr>
            <a:lvl9pPr indent="-228600" lvl="8" marL="4114800" algn="l">
              <a:lnSpc>
                <a:spcPct val="120000"/>
              </a:lnSpc>
              <a:spcBef>
                <a:spcPts val="600"/>
              </a:spcBef>
              <a:spcAft>
                <a:spcPts val="600"/>
              </a:spcAft>
              <a:buSzPts val="900"/>
              <a:buNone/>
              <a:defRPr sz="1000"/>
            </a:lvl9pPr>
          </a:lstStyle>
          <a:p/>
        </p:txBody>
      </p:sp>
      <p:sp>
        <p:nvSpPr>
          <p:cNvPr id="99" name="Google Shape;99;p43"/>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43"/>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43"/>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8.xml"/><Relationship Id="rId10" Type="http://schemas.openxmlformats.org/officeDocument/2006/relationships/slideLayout" Target="../slideLayouts/slideLayout7.xml"/><Relationship Id="rId13" Type="http://schemas.openxmlformats.org/officeDocument/2006/relationships/slideLayout" Target="../slideLayouts/slideLayout10.xml"/><Relationship Id="rId12" Type="http://schemas.openxmlformats.org/officeDocument/2006/relationships/slideLayout" Target="../slideLayouts/slideLayout9.xml"/><Relationship Id="rId1" Type="http://schemas.openxmlformats.org/officeDocument/2006/relationships/image" Target="../media/image2.jpg"/><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slideLayout" Target="../slideLayouts/slideLayout6.xml"/><Relationship Id="rId15" Type="http://schemas.openxmlformats.org/officeDocument/2006/relationships/theme" Target="../theme/theme2.xml"/><Relationship Id="rId14" Type="http://schemas.openxmlformats.org/officeDocument/2006/relationships/slideLayout" Target="../slideLayouts/slideLayout1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pic>
        <p:nvPicPr>
          <p:cNvPr id="10" name="Google Shape;10;p34"/>
          <p:cNvPicPr preferRelativeResize="0"/>
          <p:nvPr/>
        </p:nvPicPr>
        <p:blipFill rotWithShape="1">
          <a:blip r:embed="rId2">
            <a:alphaModFix/>
          </a:blip>
          <a:srcRect b="0" l="0" r="0" t="0"/>
          <a:stretch/>
        </p:blipFill>
        <p:spPr>
          <a:xfrm>
            <a:off x="2831794" y="2105202"/>
            <a:ext cx="9360205" cy="4752798"/>
          </a:xfrm>
          <a:prstGeom prst="rect">
            <a:avLst/>
          </a:prstGeom>
          <a:noFill/>
          <a:ln>
            <a:noFill/>
          </a:ln>
        </p:spPr>
      </p:pic>
      <p:pic>
        <p:nvPicPr>
          <p:cNvPr id="11" name="Google Shape;11;p34"/>
          <p:cNvPicPr preferRelativeResize="0"/>
          <p:nvPr/>
        </p:nvPicPr>
        <p:blipFill rotWithShape="1">
          <a:blip r:embed="rId3">
            <a:alphaModFix/>
          </a:blip>
          <a:srcRect b="0" l="0" r="0" t="0"/>
          <a:stretch/>
        </p:blipFill>
        <p:spPr>
          <a:xfrm>
            <a:off x="0" y="0"/>
            <a:ext cx="12189867" cy="6858000"/>
          </a:xfrm>
          <a:prstGeom prst="rect">
            <a:avLst/>
          </a:prstGeom>
          <a:noFill/>
          <a:ln>
            <a:noFill/>
          </a:ln>
        </p:spPr>
      </p:pic>
      <p:sp>
        <p:nvSpPr>
          <p:cNvPr id="12" name="Google Shape;12;p34"/>
          <p:cNvSpPr/>
          <p:nvPr/>
        </p:nvSpPr>
        <p:spPr>
          <a:xfrm>
            <a:off x="0" y="0"/>
            <a:ext cx="964174"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34"/>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lvl1pPr lvl="0" marR="0" rtl="0" algn="r">
              <a:lnSpc>
                <a:spcPct val="90000"/>
              </a:lnSpc>
              <a:spcBef>
                <a:spcPts val="0"/>
              </a:spcBef>
              <a:spcAft>
                <a:spcPts val="0"/>
              </a:spcAft>
              <a:buClr>
                <a:schemeClr val="lt1"/>
              </a:buClr>
              <a:buSzPts val="3400"/>
              <a:buFont typeface="Arial"/>
              <a:buNone/>
              <a:defRPr b="0" i="0" sz="3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4" name="Google Shape;14;p34"/>
          <p:cNvSpPr txBox="1"/>
          <p:nvPr>
            <p:ph idx="1" type="body"/>
          </p:nvPr>
        </p:nvSpPr>
        <p:spPr>
          <a:xfrm>
            <a:off x="2773599" y="2052116"/>
            <a:ext cx="7796540" cy="3997828"/>
          </a:xfrm>
          <a:prstGeom prst="rect">
            <a:avLst/>
          </a:prstGeom>
          <a:noFill/>
          <a:ln>
            <a:noFill/>
          </a:ln>
        </p:spPr>
        <p:txBody>
          <a:bodyPr anchorCtr="0" anchor="t" bIns="45700" lIns="91425" spcFirstLastPara="1" rIns="91425" wrap="square" tIns="45700">
            <a:normAutofit/>
          </a:bodyPr>
          <a:lstStyle>
            <a:lvl1pPr indent="-342900" lvl="0" marL="457200" marR="0" rtl="0" algn="l">
              <a:lnSpc>
                <a:spcPct val="120000"/>
              </a:lnSpc>
              <a:spcBef>
                <a:spcPts val="500"/>
              </a:spcBef>
              <a:spcAft>
                <a:spcPts val="0"/>
              </a:spcAft>
              <a:buClr>
                <a:schemeClr val="accent6"/>
              </a:buClr>
              <a:buSzPts val="1800"/>
              <a:buFont typeface="Noto Sans Symbols"/>
              <a:buChar char="▪"/>
              <a:defRPr b="0" i="0" sz="2000" u="none" cap="none" strike="noStrike">
                <a:solidFill>
                  <a:schemeClr val="lt1"/>
                </a:solidFill>
                <a:latin typeface="Arial"/>
                <a:ea typeface="Arial"/>
                <a:cs typeface="Arial"/>
                <a:sym typeface="Arial"/>
              </a:defRPr>
            </a:lvl1pPr>
            <a:lvl2pPr indent="-331469" lvl="1" marL="914400" marR="0" rtl="0" algn="l">
              <a:lnSpc>
                <a:spcPct val="120000"/>
              </a:lnSpc>
              <a:spcBef>
                <a:spcPts val="600"/>
              </a:spcBef>
              <a:spcAft>
                <a:spcPts val="0"/>
              </a:spcAft>
              <a:buClr>
                <a:schemeClr val="accent6"/>
              </a:buClr>
              <a:buSzPts val="1620"/>
              <a:buFont typeface="Noto Sans Symbols"/>
              <a:buChar char="▪"/>
              <a:defRPr b="0" i="0" sz="1800" u="none" cap="none" strike="noStrike">
                <a:solidFill>
                  <a:schemeClr val="lt1"/>
                </a:solidFill>
                <a:latin typeface="Arial"/>
                <a:ea typeface="Arial"/>
                <a:cs typeface="Arial"/>
                <a:sym typeface="Arial"/>
              </a:defRPr>
            </a:lvl2pPr>
            <a:lvl3pPr indent="-320039" lvl="2" marL="1371600" marR="0" rtl="0" algn="l">
              <a:lnSpc>
                <a:spcPct val="120000"/>
              </a:lnSpc>
              <a:spcBef>
                <a:spcPts val="600"/>
              </a:spcBef>
              <a:spcAft>
                <a:spcPts val="0"/>
              </a:spcAft>
              <a:buClr>
                <a:schemeClr val="accent6"/>
              </a:buClr>
              <a:buSzPts val="1440"/>
              <a:buFont typeface="Noto Sans Symbols"/>
              <a:buChar char="▪"/>
              <a:defRPr b="0" i="0" sz="1600" u="none" cap="none" strike="noStrike">
                <a:solidFill>
                  <a:schemeClr val="lt1"/>
                </a:solidFill>
                <a:latin typeface="Arial"/>
                <a:ea typeface="Arial"/>
                <a:cs typeface="Arial"/>
                <a:sym typeface="Arial"/>
              </a:defRPr>
            </a:lvl3pPr>
            <a:lvl4pPr indent="-308610" lvl="3" marL="1828800" marR="0" rtl="0" algn="l">
              <a:lnSpc>
                <a:spcPct val="120000"/>
              </a:lnSpc>
              <a:spcBef>
                <a:spcPts val="600"/>
              </a:spcBef>
              <a:spcAft>
                <a:spcPts val="0"/>
              </a:spcAft>
              <a:buClr>
                <a:schemeClr val="accent6"/>
              </a:buClr>
              <a:buSzPts val="1260"/>
              <a:buFont typeface="Noto Sans Symbols"/>
              <a:buChar char="▪"/>
              <a:defRPr b="0" i="0" sz="1400" u="none" cap="none" strike="noStrike">
                <a:solidFill>
                  <a:schemeClr val="lt1"/>
                </a:solidFill>
                <a:latin typeface="Arial"/>
                <a:ea typeface="Arial"/>
                <a:cs typeface="Arial"/>
                <a:sym typeface="Arial"/>
              </a:defRPr>
            </a:lvl4pPr>
            <a:lvl5pPr indent="-297179" lvl="4" marL="22860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5pPr>
            <a:lvl6pPr indent="-297179" lvl="5" marL="27432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6pPr>
            <a:lvl7pPr indent="-297179" lvl="6" marL="32004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7pPr>
            <a:lvl8pPr indent="-297179" lvl="7" marL="3657600" marR="0" rtl="0" algn="l">
              <a:lnSpc>
                <a:spcPct val="120000"/>
              </a:lnSpc>
              <a:spcBef>
                <a:spcPts val="600"/>
              </a:spcBef>
              <a:spcAft>
                <a:spcPts val="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8pPr>
            <a:lvl9pPr indent="-297179" lvl="8" marL="4114800" marR="0" rtl="0" algn="l">
              <a:lnSpc>
                <a:spcPct val="120000"/>
              </a:lnSpc>
              <a:spcBef>
                <a:spcPts val="600"/>
              </a:spcBef>
              <a:spcAft>
                <a:spcPts val="600"/>
              </a:spcAft>
              <a:buClr>
                <a:schemeClr val="accent6"/>
              </a:buClr>
              <a:buSzPts val="1080"/>
              <a:buFont typeface="Noto Sans Symbols"/>
              <a:buChar char="▪"/>
              <a:defRPr b="0" i="0" sz="1200" u="none" cap="none" strike="noStrike">
                <a:solidFill>
                  <a:schemeClr val="lt1"/>
                </a:solidFill>
                <a:latin typeface="Arial"/>
                <a:ea typeface="Arial"/>
                <a:cs typeface="Arial"/>
                <a:sym typeface="Arial"/>
              </a:defRPr>
            </a:lvl9pPr>
          </a:lstStyle>
          <a:p/>
        </p:txBody>
      </p:sp>
      <p:sp>
        <p:nvSpPr>
          <p:cNvPr id="15" name="Google Shape;15;p34"/>
          <p:cNvSpPr txBox="1"/>
          <p:nvPr>
            <p:ph idx="10" type="dt"/>
          </p:nvPr>
        </p:nvSpPr>
        <p:spPr>
          <a:xfrm rot="5400000">
            <a:off x="-810065" y="5270604"/>
            <a:ext cx="2662729" cy="182880"/>
          </a:xfrm>
          <a:prstGeom prst="rect">
            <a:avLst/>
          </a:prstGeom>
          <a:noFill/>
          <a:ln>
            <a:noFill/>
          </a:ln>
        </p:spPr>
        <p:txBody>
          <a:bodyPr anchorCtr="0" anchor="t" bIns="45700" lIns="91425" spcFirstLastPara="1" rIns="91425" wrap="square" tIns="18275">
            <a:noAutofit/>
          </a:bodyPr>
          <a:lstStyle>
            <a:lvl1pPr lvl="0" marR="0" rtl="0" algn="r">
              <a:spcBef>
                <a:spcPts val="0"/>
              </a:spcBef>
              <a:spcAft>
                <a:spcPts val="0"/>
              </a:spcAft>
              <a:buSzPts val="1400"/>
              <a:buNone/>
              <a:defRPr b="0" i="0" sz="8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6" name="Google Shape;16;p34"/>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lvl1pPr lvl="0" marR="0" rtl="0" algn="r">
              <a:spcBef>
                <a:spcPts val="0"/>
              </a:spcBef>
              <a:spcAft>
                <a:spcPts val="0"/>
              </a:spcAft>
              <a:buSzPts val="1400"/>
              <a:buNone/>
              <a:defRPr b="0" i="0" sz="8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lt1"/>
                </a:solidFill>
                <a:latin typeface="Arial"/>
                <a:ea typeface="Arial"/>
                <a:cs typeface="Arial"/>
                <a:sym typeface="Arial"/>
              </a:defRPr>
            </a:lvl9pPr>
          </a:lstStyle>
          <a:p/>
        </p:txBody>
      </p:sp>
      <p:sp>
        <p:nvSpPr>
          <p:cNvPr id="17" name="Google Shape;17;p34"/>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lvl1pPr indent="0" lvl="0" marL="0" marR="0" rtl="0" algn="r">
              <a:spcBef>
                <a:spcPts val="0"/>
              </a:spcBef>
              <a:buNone/>
              <a:defRPr b="0" i="0" sz="1800" u="none" cap="none" strike="noStrike">
                <a:solidFill>
                  <a:schemeClr val="lt1"/>
                </a:solidFill>
                <a:latin typeface="Arial"/>
                <a:ea typeface="Arial"/>
                <a:cs typeface="Arial"/>
                <a:sym typeface="Arial"/>
              </a:defRPr>
            </a:lvl1pPr>
            <a:lvl2pPr indent="0" lvl="1" marL="0" marR="0" rtl="0" algn="r">
              <a:spcBef>
                <a:spcPts val="0"/>
              </a:spcBef>
              <a:buNone/>
              <a:defRPr b="0" i="0" sz="1800" u="none" cap="none" strike="noStrike">
                <a:solidFill>
                  <a:schemeClr val="lt1"/>
                </a:solidFill>
                <a:latin typeface="Arial"/>
                <a:ea typeface="Arial"/>
                <a:cs typeface="Arial"/>
                <a:sym typeface="Arial"/>
              </a:defRPr>
            </a:lvl2pPr>
            <a:lvl3pPr indent="0" lvl="2" marL="0" marR="0" rtl="0" algn="r">
              <a:spcBef>
                <a:spcPts val="0"/>
              </a:spcBef>
              <a:buNone/>
              <a:defRPr b="0" i="0" sz="1800" u="none" cap="none" strike="noStrike">
                <a:solidFill>
                  <a:schemeClr val="lt1"/>
                </a:solidFill>
                <a:latin typeface="Arial"/>
                <a:ea typeface="Arial"/>
                <a:cs typeface="Arial"/>
                <a:sym typeface="Arial"/>
              </a:defRPr>
            </a:lvl3pPr>
            <a:lvl4pPr indent="0" lvl="3" marL="0" marR="0" rtl="0" algn="r">
              <a:spcBef>
                <a:spcPts val="0"/>
              </a:spcBef>
              <a:buNone/>
              <a:defRPr b="0" i="0" sz="1800" u="none" cap="none" strike="noStrike">
                <a:solidFill>
                  <a:schemeClr val="lt1"/>
                </a:solidFill>
                <a:latin typeface="Arial"/>
                <a:ea typeface="Arial"/>
                <a:cs typeface="Arial"/>
                <a:sym typeface="Arial"/>
              </a:defRPr>
            </a:lvl4pPr>
            <a:lvl5pPr indent="0" lvl="4" marL="0" marR="0" rtl="0" algn="r">
              <a:spcBef>
                <a:spcPts val="0"/>
              </a:spcBef>
              <a:buNone/>
              <a:defRPr b="0" i="0" sz="1800" u="none" cap="none" strike="noStrike">
                <a:solidFill>
                  <a:schemeClr val="lt1"/>
                </a:solidFill>
                <a:latin typeface="Arial"/>
                <a:ea typeface="Arial"/>
                <a:cs typeface="Arial"/>
                <a:sym typeface="Arial"/>
              </a:defRPr>
            </a:lvl5pPr>
            <a:lvl6pPr indent="0" lvl="5" marL="0" marR="0" rtl="0" algn="r">
              <a:spcBef>
                <a:spcPts val="0"/>
              </a:spcBef>
              <a:buNone/>
              <a:defRPr b="0" i="0" sz="1800" u="none" cap="none" strike="noStrike">
                <a:solidFill>
                  <a:schemeClr val="lt1"/>
                </a:solidFill>
                <a:latin typeface="Arial"/>
                <a:ea typeface="Arial"/>
                <a:cs typeface="Arial"/>
                <a:sym typeface="Arial"/>
              </a:defRPr>
            </a:lvl6pPr>
            <a:lvl7pPr indent="0" lvl="6" marL="0" marR="0" rtl="0" algn="r">
              <a:spcBef>
                <a:spcPts val="0"/>
              </a:spcBef>
              <a:buNone/>
              <a:defRPr b="0" i="0" sz="1800" u="none" cap="none" strike="noStrike">
                <a:solidFill>
                  <a:schemeClr val="lt1"/>
                </a:solidFill>
                <a:latin typeface="Arial"/>
                <a:ea typeface="Arial"/>
                <a:cs typeface="Arial"/>
                <a:sym typeface="Arial"/>
              </a:defRPr>
            </a:lvl7pPr>
            <a:lvl8pPr indent="0" lvl="7" marL="0" marR="0" rtl="0" algn="r">
              <a:spcBef>
                <a:spcPts val="0"/>
              </a:spcBef>
              <a:buNone/>
              <a:defRPr b="0" i="0" sz="1800" u="none" cap="none" strike="noStrike">
                <a:solidFill>
                  <a:schemeClr val="lt1"/>
                </a:solidFill>
                <a:latin typeface="Arial"/>
                <a:ea typeface="Arial"/>
                <a:cs typeface="Arial"/>
                <a:sym typeface="Arial"/>
              </a:defRPr>
            </a:lvl8pPr>
            <a:lvl9pPr indent="0" lvl="8" marL="0" marR="0" rtl="0" algn="r">
              <a:spcBef>
                <a:spcPts val="0"/>
              </a:spcBef>
              <a:buNone/>
              <a:defRPr b="0" i="0" sz="18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it-IT"/>
              <a:t>‹#›</a:t>
            </a:fld>
            <a:endParaRPr/>
          </a:p>
        </p:txBody>
      </p:sp>
      <p:sp>
        <p:nvSpPr>
          <p:cNvPr id="18" name="Google Shape;18;p34"/>
          <p:cNvSpPr/>
          <p:nvPr/>
        </p:nvSpPr>
        <p:spPr>
          <a:xfrm>
            <a:off x="962042" y="0"/>
            <a:ext cx="45719" cy="68580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
          <p:cNvSpPr txBox="1"/>
          <p:nvPr>
            <p:ph type="ctrTitle"/>
          </p:nvPr>
        </p:nvSpPr>
        <p:spPr>
          <a:xfrm>
            <a:off x="2611808" y="3428998"/>
            <a:ext cx="5518066" cy="226855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600"/>
              <a:buFont typeface="Arial"/>
              <a:buNone/>
            </a:pPr>
            <a:r>
              <a:rPr lang="it-IT" sz="3600"/>
              <a:t>Le quote di S.R.L. – PMI: diritti, standardizzazione, circolazione</a:t>
            </a:r>
            <a:endParaRPr/>
          </a:p>
        </p:txBody>
      </p:sp>
      <p:sp>
        <p:nvSpPr>
          <p:cNvPr id="125" name="Google Shape;125;p1"/>
          <p:cNvSpPr txBox="1"/>
          <p:nvPr>
            <p:ph idx="1" type="subTitle"/>
          </p:nvPr>
        </p:nvSpPr>
        <p:spPr>
          <a:xfrm>
            <a:off x="2772274" y="1759975"/>
            <a:ext cx="5357600" cy="973394"/>
          </a:xfrm>
          <a:prstGeom prst="rect">
            <a:avLst/>
          </a:prstGeom>
          <a:noFill/>
          <a:ln>
            <a:noFill/>
          </a:ln>
        </p:spPr>
        <p:txBody>
          <a:bodyPr anchorCtr="0" anchor="b" bIns="45700" lIns="91425" spcFirstLastPara="1" rIns="91425" wrap="square" tIns="0">
            <a:normAutofit/>
          </a:bodyPr>
          <a:lstStyle/>
          <a:p>
            <a:pPr indent="0" lvl="0" marL="0" rtl="0" algn="r">
              <a:lnSpc>
                <a:spcPct val="120000"/>
              </a:lnSpc>
              <a:spcBef>
                <a:spcPts val="0"/>
              </a:spcBef>
              <a:spcAft>
                <a:spcPts val="0"/>
              </a:spcAft>
              <a:buSzPts val="1620"/>
              <a:buNone/>
            </a:pPr>
            <a:r>
              <a:rPr lang="it-IT"/>
              <a:t>Percorsi di diritto commerciale e civile</a:t>
            </a:r>
            <a:endParaRPr/>
          </a:p>
          <a:p>
            <a:pPr indent="0" lvl="0" marL="0" rtl="0" algn="r">
              <a:lnSpc>
                <a:spcPct val="120000"/>
              </a:lnSpc>
              <a:spcBef>
                <a:spcPts val="1100"/>
              </a:spcBef>
              <a:spcAft>
                <a:spcPts val="0"/>
              </a:spcAft>
              <a:buSzPts val="1620"/>
              <a:buNone/>
            </a:pPr>
            <a:r>
              <a:rPr lang="it-IT"/>
              <a:t>Lunedì 12 maggio 2025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0"/>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Questioni problematiche</a:t>
            </a:r>
            <a:endParaRPr/>
          </a:p>
        </p:txBody>
      </p:sp>
      <p:sp>
        <p:nvSpPr>
          <p:cNvPr id="195" name="Google Shape;195;p10"/>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92500" lnSpcReduction="20000"/>
          </a:bodyPr>
          <a:lstStyle/>
          <a:p>
            <a:pPr indent="-338328" lvl="0" marL="344488" rtl="0" algn="just">
              <a:lnSpc>
                <a:spcPct val="120000"/>
              </a:lnSpc>
              <a:spcBef>
                <a:spcPts val="0"/>
              </a:spcBef>
              <a:spcAft>
                <a:spcPts val="0"/>
              </a:spcAft>
              <a:buSzPct val="90000"/>
              <a:buChar char="▪"/>
            </a:pPr>
            <a:r>
              <a:rPr lang="it-IT"/>
              <a:t>Il divieto di cui all’art. 2468 co. 1 c.c. è ancora operativo nel caso in cui non si possa utilizzare il crowdfunding?</a:t>
            </a:r>
            <a:endParaRPr/>
          </a:p>
          <a:p>
            <a:pPr indent="-338328" lvl="0" marL="344488" rtl="0" algn="just">
              <a:lnSpc>
                <a:spcPct val="120000"/>
              </a:lnSpc>
              <a:spcBef>
                <a:spcPts val="1100"/>
              </a:spcBef>
              <a:spcAft>
                <a:spcPts val="0"/>
              </a:spcAft>
              <a:buSzPct val="90000"/>
              <a:buChar char="▪"/>
            </a:pPr>
            <a:r>
              <a:rPr lang="it-IT"/>
              <a:t>Il divieto di emettere azioni - rimasto formalmente invariato (prima statuizione art. 2468 co. 1 c.c.) - ha ancora un senso per una Srl che può offrire al pubblico le proprie partecipazioni?</a:t>
            </a:r>
            <a:endParaRPr/>
          </a:p>
          <a:p>
            <a:pPr indent="-338328" lvl="0" marL="344488" rtl="0" algn="just">
              <a:lnSpc>
                <a:spcPct val="120000"/>
              </a:lnSpc>
              <a:spcBef>
                <a:spcPts val="1100"/>
              </a:spcBef>
              <a:spcAft>
                <a:spcPts val="0"/>
              </a:spcAft>
              <a:buSzPct val="90000"/>
              <a:buChar char="▪"/>
            </a:pPr>
            <a:r>
              <a:rPr lang="it-IT"/>
              <a:t>In tal caso esse sono valori mobiliari? (cfr. definizione del TUF art. 1 comma 1-bis. «</a:t>
            </a:r>
            <a:r>
              <a:rPr i="1" lang="it-IT"/>
              <a:t>Per “valori mobiliari” si intendono categorie di valori che possono essere negoziati nel mercato dei capitali»</a:t>
            </a:r>
            <a:r>
              <a:rPr lang="it-IT"/>
              <a:t>). Ne riparleremo poi trattando del </a:t>
            </a:r>
            <a:r>
              <a:rPr i="1" lang="it-IT"/>
              <a:t>vulnus</a:t>
            </a:r>
            <a:r>
              <a:rPr lang="it-IT"/>
              <a:t> inferto al divieto di rappresentazione in azioni (elemento tipologicamente caratterizzante la Srl formalmente rimasto integro) dalla «Legge Capitali»</a:t>
            </a:r>
            <a:endParaRPr/>
          </a:p>
        </p:txBody>
      </p:sp>
      <p:sp>
        <p:nvSpPr>
          <p:cNvPr id="196" name="Google Shape;196;p10"/>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97" name="Google Shape;197;p10"/>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11"/>
          <p:cNvSpPr txBox="1"/>
          <p:nvPr>
            <p:ph type="title"/>
          </p:nvPr>
        </p:nvSpPr>
        <p:spPr>
          <a:xfrm>
            <a:off x="2611808" y="437537"/>
            <a:ext cx="7958331" cy="659744"/>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Art. 100-ter co. 2 TUF</a:t>
            </a:r>
            <a:endParaRPr/>
          </a:p>
        </p:txBody>
      </p:sp>
      <p:sp>
        <p:nvSpPr>
          <p:cNvPr id="203" name="Google Shape;203;p11"/>
          <p:cNvSpPr txBox="1"/>
          <p:nvPr>
            <p:ph idx="1" type="body"/>
          </p:nvPr>
        </p:nvSpPr>
        <p:spPr>
          <a:xfrm>
            <a:off x="2517058" y="1435510"/>
            <a:ext cx="8170607" cy="4984954"/>
          </a:xfrm>
          <a:prstGeom prst="rect">
            <a:avLst/>
          </a:prstGeom>
          <a:noFill/>
          <a:ln>
            <a:noFill/>
          </a:ln>
        </p:spPr>
        <p:txBody>
          <a:bodyPr anchorCtr="0" anchor="ctr" bIns="45700" lIns="91425" spcFirstLastPara="1" rIns="91425" wrap="square" tIns="45700">
            <a:normAutofit fontScale="77500" lnSpcReduction="20000"/>
          </a:bodyPr>
          <a:lstStyle/>
          <a:p>
            <a:pPr indent="0" lvl="0" marL="0" rtl="0" algn="just">
              <a:lnSpc>
                <a:spcPct val="120000"/>
              </a:lnSpc>
              <a:spcBef>
                <a:spcPts val="0"/>
              </a:spcBef>
              <a:spcAft>
                <a:spcPts val="0"/>
              </a:spcAft>
              <a:buSzPct val="90000"/>
              <a:buNone/>
            </a:pPr>
            <a:r>
              <a:rPr b="1" lang="it-IT" sz="2200">
                <a:solidFill>
                  <a:srgbClr val="FFFF00"/>
                </a:solidFill>
              </a:rPr>
              <a:t>In alternativa</a:t>
            </a:r>
            <a:r>
              <a:rPr lang="it-IT" sz="2200"/>
              <a:t> a quanto stabilito dall'articolo  2470 co. 2 c.c. e dall'articolo 36, comma 1-bis, del d.l. 112/2008 conv. con L. 133/2008 nonché, limitatamente alle quote rappresentative del capitale di piccole e medie imprese, dall'articolo 26, comma 2-bis, del d.l. 179/2012 conv. con L. 221/2012, per la sottoscrizione e per la successiva alienazione di quote rappresentative del capitale di </a:t>
            </a:r>
            <a:r>
              <a:rPr b="1" lang="it-IT" sz="2200">
                <a:solidFill>
                  <a:srgbClr val="FF0000"/>
                </a:solidFill>
              </a:rPr>
              <a:t>tutte</a:t>
            </a:r>
            <a:r>
              <a:rPr b="1" lang="it-IT" sz="2200"/>
              <a:t> </a:t>
            </a:r>
            <a:r>
              <a:rPr lang="it-IT" sz="2200"/>
              <a:t>le società a responsabilità limitata:</a:t>
            </a:r>
            <a:endParaRPr/>
          </a:p>
          <a:p>
            <a:pPr indent="0" lvl="0" marL="0" rtl="0" algn="just">
              <a:lnSpc>
                <a:spcPct val="120000"/>
              </a:lnSpc>
              <a:spcBef>
                <a:spcPts val="0"/>
              </a:spcBef>
              <a:spcAft>
                <a:spcPts val="0"/>
              </a:spcAft>
              <a:buSzPct val="90000"/>
              <a:buNone/>
            </a:pPr>
            <a:r>
              <a:t/>
            </a:r>
            <a:endParaRPr sz="2200"/>
          </a:p>
          <a:p>
            <a:pPr indent="0" lvl="0" marL="0" rtl="0" algn="just">
              <a:lnSpc>
                <a:spcPct val="120000"/>
              </a:lnSpc>
              <a:spcBef>
                <a:spcPts val="0"/>
              </a:spcBef>
              <a:spcAft>
                <a:spcPts val="0"/>
              </a:spcAft>
              <a:buSzPct val="90000"/>
              <a:buNone/>
            </a:pPr>
            <a:r>
              <a:rPr lang="it-IT" sz="2200"/>
              <a:t>a) la sottoscrizione può essere effettuata per il tramite di intermediari abilitati alla prestazione di uno o più dei servizi di investimento; gli intermediari abilitati effettuano la sottoscrizione delle quote </a:t>
            </a:r>
            <a:r>
              <a:rPr b="1" lang="it-IT" sz="2200">
                <a:solidFill>
                  <a:srgbClr val="FFFF00"/>
                </a:solidFill>
              </a:rPr>
              <a:t>in nome proprio e per conto dei sottoscrittori</a:t>
            </a:r>
            <a:r>
              <a:rPr lang="it-IT" sz="2200">
                <a:solidFill>
                  <a:srgbClr val="FFFF00"/>
                </a:solidFill>
              </a:rPr>
              <a:t> o degli acquirenti</a:t>
            </a:r>
            <a:r>
              <a:rPr lang="it-IT" sz="2200"/>
              <a:t> che abbiano aderito all'offerta di crowdfunding;</a:t>
            </a:r>
            <a:endParaRPr/>
          </a:p>
          <a:p>
            <a:pPr indent="-359759" lvl="0" marL="457200" rtl="0" algn="just">
              <a:lnSpc>
                <a:spcPct val="120000"/>
              </a:lnSpc>
              <a:spcBef>
                <a:spcPts val="0"/>
              </a:spcBef>
              <a:spcAft>
                <a:spcPts val="0"/>
              </a:spcAft>
              <a:buSzPct val="90000"/>
              <a:buNone/>
            </a:pPr>
            <a:r>
              <a:t/>
            </a:r>
            <a:endParaRPr sz="2200"/>
          </a:p>
          <a:p>
            <a:pPr indent="0" lvl="0" marL="0" rtl="0" algn="just">
              <a:lnSpc>
                <a:spcPct val="120000"/>
              </a:lnSpc>
              <a:spcBef>
                <a:spcPts val="0"/>
              </a:spcBef>
              <a:spcAft>
                <a:spcPts val="0"/>
              </a:spcAft>
              <a:buSzPct val="90000"/>
              <a:buNone/>
            </a:pPr>
            <a:r>
              <a:rPr lang="it-IT" sz="2200">
                <a:solidFill>
                  <a:srgbClr val="92D050"/>
                </a:solidFill>
              </a:rPr>
              <a:t>b) (vedi slide successiva)</a:t>
            </a:r>
            <a:endParaRPr/>
          </a:p>
          <a:p>
            <a:pPr indent="0" lvl="0" marL="0" rtl="0" algn="just">
              <a:lnSpc>
                <a:spcPct val="120000"/>
              </a:lnSpc>
              <a:spcBef>
                <a:spcPts val="0"/>
              </a:spcBef>
              <a:spcAft>
                <a:spcPts val="0"/>
              </a:spcAft>
              <a:buSzPct val="90000"/>
              <a:buNone/>
            </a:pPr>
            <a:r>
              <a:t/>
            </a:r>
            <a:endParaRPr sz="2200"/>
          </a:p>
          <a:p>
            <a:pPr indent="0" lvl="0" marL="0" rtl="0" algn="just">
              <a:lnSpc>
                <a:spcPct val="120000"/>
              </a:lnSpc>
              <a:spcBef>
                <a:spcPts val="0"/>
              </a:spcBef>
              <a:spcAft>
                <a:spcPts val="0"/>
              </a:spcAft>
              <a:buSzPct val="90000"/>
              <a:buNone/>
            </a:pPr>
            <a:r>
              <a:rPr lang="it-IT" sz="2200"/>
              <a:t>c) </a:t>
            </a:r>
            <a:r>
              <a:rPr b="1" lang="it-IT" sz="2200">
                <a:solidFill>
                  <a:srgbClr val="FFFF00"/>
                </a:solidFill>
              </a:rPr>
              <a:t>l'alienazione delle quote da parte di un sottoscrittore o del successivo acquirente avviene mediante semplice annotazione del trasferimento nei registri tenuti dall'intermediario</a:t>
            </a:r>
            <a:endParaRPr b="1">
              <a:solidFill>
                <a:srgbClr val="FFFF00"/>
              </a:solidFill>
            </a:endParaRPr>
          </a:p>
        </p:txBody>
      </p:sp>
      <p:sp>
        <p:nvSpPr>
          <p:cNvPr id="204" name="Google Shape;204;p11"/>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05" name="Google Shape;205;p11"/>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2"/>
          <p:cNvSpPr txBox="1"/>
          <p:nvPr>
            <p:ph type="title"/>
          </p:nvPr>
        </p:nvSpPr>
        <p:spPr>
          <a:xfrm>
            <a:off x="2611808" y="511277"/>
            <a:ext cx="7958331" cy="934066"/>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Art. 100-ter co. 2 TUF (continua)</a:t>
            </a:r>
            <a:endParaRPr/>
          </a:p>
        </p:txBody>
      </p:sp>
      <p:sp>
        <p:nvSpPr>
          <p:cNvPr id="211" name="Google Shape;211;p12"/>
          <p:cNvSpPr txBox="1"/>
          <p:nvPr>
            <p:ph idx="1" type="body"/>
          </p:nvPr>
        </p:nvSpPr>
        <p:spPr>
          <a:xfrm>
            <a:off x="2773599" y="1229032"/>
            <a:ext cx="7796540" cy="5250426"/>
          </a:xfrm>
          <a:prstGeom prst="rect">
            <a:avLst/>
          </a:prstGeom>
          <a:noFill/>
          <a:ln>
            <a:noFill/>
          </a:ln>
        </p:spPr>
        <p:txBody>
          <a:bodyPr anchorCtr="0" anchor="ctr" bIns="45700" lIns="91425" spcFirstLastPara="1" rIns="91425" wrap="square" tIns="45700">
            <a:noAutofit/>
          </a:bodyPr>
          <a:lstStyle/>
          <a:p>
            <a:pPr indent="0" lvl="0" marL="6160" rtl="0" algn="just">
              <a:lnSpc>
                <a:spcPct val="100000"/>
              </a:lnSpc>
              <a:spcBef>
                <a:spcPts val="0"/>
              </a:spcBef>
              <a:spcAft>
                <a:spcPts val="0"/>
              </a:spcAft>
              <a:buSzPts val="1260"/>
              <a:buNone/>
            </a:pPr>
            <a:r>
              <a:rPr lang="it-IT" sz="1400"/>
              <a:t>b) entro i trenta giorni successivi alla chiusura dell'offerta, gli intermediari abilitati </a:t>
            </a:r>
            <a:r>
              <a:rPr lang="it-IT" sz="1400">
                <a:solidFill>
                  <a:srgbClr val="FFFF00"/>
                </a:solidFill>
              </a:rPr>
              <a:t>depositano al registro delle  imprese una certificazione attestante la loro titolarità di soci per conto di terzi</a:t>
            </a:r>
            <a:r>
              <a:rPr lang="it-IT" sz="1400"/>
              <a:t>, sopportandone il relativo costo; </a:t>
            </a:r>
            <a:endParaRPr/>
          </a:p>
          <a:p>
            <a:pPr indent="0" lvl="0" marL="6160" rtl="0" algn="just">
              <a:lnSpc>
                <a:spcPct val="100000"/>
              </a:lnSpc>
              <a:spcBef>
                <a:spcPts val="1100"/>
              </a:spcBef>
              <a:spcAft>
                <a:spcPts val="0"/>
              </a:spcAft>
              <a:buSzPts val="1260"/>
              <a:buNone/>
            </a:pPr>
            <a:r>
              <a:rPr lang="it-IT" sz="1400"/>
              <a:t>a tale fine, le condizioni di adesione pubblicate nella piattaforma di crowdfunding prevedono espressamente che </a:t>
            </a:r>
            <a:r>
              <a:rPr lang="it-IT" sz="1400">
                <a:solidFill>
                  <a:srgbClr val="FF0000"/>
                </a:solidFill>
              </a:rPr>
              <a:t>l'adesione all'offerta di crowdfunding, in caso di buon fine della stessa e qualora l'investitore decida di avvalersi del regime alternativo</a:t>
            </a:r>
            <a:r>
              <a:rPr lang="it-IT" sz="1400"/>
              <a:t> di cui al presente comma, </a:t>
            </a:r>
            <a:r>
              <a:rPr lang="it-IT" sz="1400">
                <a:solidFill>
                  <a:srgbClr val="FFFF00"/>
                </a:solidFill>
              </a:rPr>
              <a:t>comporta il </a:t>
            </a:r>
            <a:r>
              <a:rPr b="1" lang="it-IT" sz="1400">
                <a:solidFill>
                  <a:srgbClr val="FFFF00"/>
                </a:solidFill>
              </a:rPr>
              <a:t>contestuale e obbligatorio conferimento di mandato agli intermediari incaricati affinché i medesimi</a:t>
            </a:r>
            <a:r>
              <a:rPr lang="it-IT" sz="1400"/>
              <a:t>: </a:t>
            </a:r>
            <a:endParaRPr/>
          </a:p>
          <a:p>
            <a:pPr indent="0" lvl="0" marL="6160" rtl="0" algn="just">
              <a:lnSpc>
                <a:spcPct val="100000"/>
              </a:lnSpc>
              <a:spcBef>
                <a:spcPts val="1100"/>
              </a:spcBef>
              <a:spcAft>
                <a:spcPts val="0"/>
              </a:spcAft>
              <a:buSzPts val="1260"/>
              <a:buNone/>
            </a:pPr>
            <a:r>
              <a:rPr lang="it-IT" sz="1400"/>
              <a:t>      1) effettuino l'intestazione delle quote in nome proprio e per conto dei sottoscrittori, tenendo adeguata evidenza dell'identità degli stessi e delle quote possedute;</a:t>
            </a:r>
            <a:endParaRPr/>
          </a:p>
          <a:p>
            <a:pPr indent="0" lvl="0" marL="6160" rtl="0" algn="just">
              <a:lnSpc>
                <a:spcPct val="100000"/>
              </a:lnSpc>
              <a:spcBef>
                <a:spcPts val="1100"/>
              </a:spcBef>
              <a:spcAft>
                <a:spcPts val="0"/>
              </a:spcAft>
              <a:buSzPts val="1260"/>
              <a:buNone/>
            </a:pPr>
            <a:r>
              <a:rPr lang="it-IT" sz="1400"/>
              <a:t>      </a:t>
            </a:r>
            <a:r>
              <a:rPr b="1" lang="it-IT" sz="1400"/>
              <a:t>2) rilascino, a richiesta del sottoscrittore o del successivo acquirente, una certificazione comprovante la titolarità delle quote; tale certificazione ha natura di puro titolo di legittimazione per l'esercizio dei diritti sociali, è nominativamente riferita al sottoscrittore, non è trasferibile, neppure in via temporanea né a qualsiasi titolo, a terzi e non costituisce valido strumento per il trasferimento della proprietà delle quote</a:t>
            </a:r>
            <a:r>
              <a:rPr lang="it-IT" sz="1400"/>
              <a:t>; </a:t>
            </a:r>
            <a:endParaRPr/>
          </a:p>
          <a:p>
            <a:pPr indent="0" lvl="0" marL="6160" rtl="0" algn="just">
              <a:lnSpc>
                <a:spcPct val="100000"/>
              </a:lnSpc>
              <a:spcBef>
                <a:spcPts val="1100"/>
              </a:spcBef>
              <a:spcAft>
                <a:spcPts val="0"/>
              </a:spcAft>
              <a:buSzPts val="1260"/>
              <a:buNone/>
            </a:pPr>
            <a:r>
              <a:rPr lang="it-IT" sz="1400"/>
              <a:t>      3) consentano ai sottoscrittori che ne facciano richiesta di alienare le quote secondo quanto previsto alla lettera c); </a:t>
            </a:r>
            <a:endParaRPr/>
          </a:p>
          <a:p>
            <a:pPr indent="0" lvl="0" marL="6160" rtl="0" algn="just">
              <a:lnSpc>
                <a:spcPct val="100000"/>
              </a:lnSpc>
              <a:spcBef>
                <a:spcPts val="1100"/>
              </a:spcBef>
              <a:spcAft>
                <a:spcPts val="0"/>
              </a:spcAft>
              <a:buSzPts val="1260"/>
              <a:buNone/>
            </a:pPr>
            <a:r>
              <a:rPr lang="it-IT" sz="1400"/>
              <a:t>      4) accordino ai sottoscrittori e ai successivi acquirenti la facoltà di richiedere, </a:t>
            </a:r>
            <a:r>
              <a:rPr lang="it-IT" sz="1400">
                <a:solidFill>
                  <a:srgbClr val="92D050"/>
                </a:solidFill>
              </a:rPr>
              <a:t>in ogni momento</a:t>
            </a:r>
            <a:r>
              <a:rPr lang="it-IT" sz="1400"/>
              <a:t>, l'intestazione diretta a sé stessi delle quote di loro pertinenza;</a:t>
            </a:r>
            <a:endParaRPr/>
          </a:p>
        </p:txBody>
      </p:sp>
      <p:sp>
        <p:nvSpPr>
          <p:cNvPr id="212" name="Google Shape;212;p12"/>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13" name="Google Shape;213;p12"/>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3"/>
          <p:cNvSpPr txBox="1"/>
          <p:nvPr>
            <p:ph type="title"/>
          </p:nvPr>
        </p:nvSpPr>
        <p:spPr>
          <a:xfrm>
            <a:off x="2611808" y="585019"/>
            <a:ext cx="7958331" cy="762001"/>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Analisi</a:t>
            </a:r>
            <a:endParaRPr/>
          </a:p>
        </p:txBody>
      </p:sp>
      <p:sp>
        <p:nvSpPr>
          <p:cNvPr id="219" name="Google Shape;219;p13"/>
          <p:cNvSpPr txBox="1"/>
          <p:nvPr>
            <p:ph idx="1" type="body"/>
          </p:nvPr>
        </p:nvSpPr>
        <p:spPr>
          <a:xfrm>
            <a:off x="2773599" y="1347019"/>
            <a:ext cx="7796540" cy="4925962"/>
          </a:xfrm>
          <a:prstGeom prst="rect">
            <a:avLst/>
          </a:prstGeom>
          <a:noFill/>
          <a:ln>
            <a:noFill/>
          </a:ln>
        </p:spPr>
        <p:txBody>
          <a:bodyPr anchorCtr="0" anchor="ctr" bIns="45700" lIns="91425" spcFirstLastPara="1" rIns="91425" wrap="square" tIns="45700">
            <a:noAutofit/>
          </a:bodyPr>
          <a:lstStyle/>
          <a:p>
            <a:pPr indent="-338328" lvl="0" marL="344488" rtl="0" algn="just">
              <a:lnSpc>
                <a:spcPct val="120000"/>
              </a:lnSpc>
              <a:spcBef>
                <a:spcPts val="0"/>
              </a:spcBef>
              <a:spcAft>
                <a:spcPts val="0"/>
              </a:spcAft>
              <a:buSzPts val="1305"/>
              <a:buChar char="▪"/>
            </a:pPr>
            <a:r>
              <a:rPr lang="it-IT" sz="1450">
                <a:solidFill>
                  <a:srgbClr val="FFFF00"/>
                </a:solidFill>
              </a:rPr>
              <a:t>REGIME </a:t>
            </a:r>
            <a:r>
              <a:rPr b="1" lang="it-IT" sz="1450">
                <a:solidFill>
                  <a:srgbClr val="FFFF00"/>
                </a:solidFill>
              </a:rPr>
              <a:t>ALTERNATIVO</a:t>
            </a:r>
            <a:r>
              <a:rPr lang="it-IT" sz="1450"/>
              <a:t> (a quello dell’art. 2470 c.c. e a quello dell’art. 36 co. 1 L. 133/2008) </a:t>
            </a:r>
            <a:r>
              <a:rPr lang="it-IT" sz="1450">
                <a:solidFill>
                  <a:srgbClr val="FFFF00"/>
                </a:solidFill>
              </a:rPr>
              <a:t>E </a:t>
            </a:r>
            <a:r>
              <a:rPr b="1" lang="it-IT" sz="1450">
                <a:solidFill>
                  <a:srgbClr val="FFFF00"/>
                </a:solidFill>
              </a:rPr>
              <a:t>FACOLTATIVO</a:t>
            </a:r>
            <a:r>
              <a:rPr lang="it-IT" sz="1450"/>
              <a:t> (v. comma 4 </a:t>
            </a:r>
            <a:r>
              <a:rPr i="1" lang="it-IT" sz="1450"/>
              <a:t>«</a:t>
            </a:r>
            <a:r>
              <a:rPr i="1" lang="it-IT" sz="1450">
                <a:solidFill>
                  <a:srgbClr val="FF0000"/>
                </a:solidFill>
              </a:rPr>
              <a:t>Il regime alternativo di trasferimento delle quote di cui al comma 2 è chiaramente indicato nella piattaforma di crowdfunding</a:t>
            </a:r>
            <a:r>
              <a:rPr i="1" lang="it-IT" sz="1450"/>
              <a:t>, ove sono altresì predisposte apposite idonee modalità per </a:t>
            </a:r>
            <a:r>
              <a:rPr i="1" lang="it-IT" sz="1450">
                <a:solidFill>
                  <a:srgbClr val="FF0000"/>
                </a:solidFill>
              </a:rPr>
              <a:t>consentire all'investitore di esercitare l'opzione oppure indicare l'intenzione di applicare il regime ordinario</a:t>
            </a:r>
            <a:r>
              <a:rPr i="1" lang="it-IT" sz="1450"/>
              <a:t> di cui all'articolo 2470, secondo comma, del codice civile e all'articolo 36, comma 1-bis, del decreto-legge 25 giugno 2008, n. 112, convertito, con modificazioni, dalla legge 6 agosto 2008, n. 133»</a:t>
            </a:r>
            <a:r>
              <a:rPr lang="it-IT" sz="1450"/>
              <a:t>.</a:t>
            </a:r>
            <a:endParaRPr/>
          </a:p>
          <a:p>
            <a:pPr indent="-338328" lvl="0" marL="344488" rtl="0" algn="just">
              <a:lnSpc>
                <a:spcPct val="120000"/>
              </a:lnSpc>
              <a:spcBef>
                <a:spcPts val="1100"/>
              </a:spcBef>
              <a:spcAft>
                <a:spcPts val="0"/>
              </a:spcAft>
              <a:buSzPts val="1305"/>
              <a:buChar char="▪"/>
            </a:pPr>
            <a:r>
              <a:rPr lang="it-IT" sz="1450"/>
              <a:t>Le PREROGATIVE DELL’INTERMEDIARIO (intestatario formale per conto del sottoscrittore), che svolge un servizio di rubricazione, non ricomprendono in alcun modo né il potere di amministrare o gestire la quota, né il potere di alienarla o disinvestirla, né la facoltà di esercitare i diritti sociali, i quali vengono esercitati direttamente dal titolare effettivo della partecipazione mediante esibizione della apposita certificazione (l’intermediario non è quindi un fiduciario). </a:t>
            </a:r>
            <a:endParaRPr/>
          </a:p>
          <a:p>
            <a:pPr indent="-338328" lvl="0" marL="344488" rtl="0" algn="just">
              <a:lnSpc>
                <a:spcPct val="120000"/>
              </a:lnSpc>
              <a:spcBef>
                <a:spcPts val="1100"/>
              </a:spcBef>
              <a:spcAft>
                <a:spcPts val="0"/>
              </a:spcAft>
              <a:buSzPts val="1305"/>
              <a:buChar char="▪"/>
            </a:pPr>
            <a:r>
              <a:rPr lang="it-IT" sz="1450"/>
              <a:t>L’</a:t>
            </a:r>
            <a:r>
              <a:rPr b="0" i="0" lang="it-IT" sz="1450" u="none" strike="noStrike"/>
              <a:t>incarico dell’intermediario è di mera conservazione e gestione documentale, sebbene i particolari congegni su cui il sistema si fonda e in particolare l’obbligazione di tenuta della registrazione introducano una componente affine alla custodia</a:t>
            </a:r>
            <a:endParaRPr sz="1450"/>
          </a:p>
        </p:txBody>
      </p:sp>
      <p:sp>
        <p:nvSpPr>
          <p:cNvPr id="220" name="Google Shape;220;p13"/>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21" name="Google Shape;221;p13"/>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4"/>
          <p:cNvSpPr txBox="1"/>
          <p:nvPr>
            <p:ph type="title"/>
          </p:nvPr>
        </p:nvSpPr>
        <p:spPr>
          <a:xfrm>
            <a:off x="2611808" y="487681"/>
            <a:ext cx="7958331" cy="1016000"/>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Art. 100-ter commi 3 TUF</a:t>
            </a:r>
            <a:endParaRPr/>
          </a:p>
        </p:txBody>
      </p:sp>
      <p:sp>
        <p:nvSpPr>
          <p:cNvPr id="227" name="Google Shape;227;p14"/>
          <p:cNvSpPr txBox="1"/>
          <p:nvPr>
            <p:ph idx="1" type="body"/>
          </p:nvPr>
        </p:nvSpPr>
        <p:spPr>
          <a:xfrm>
            <a:off x="2773599" y="1686560"/>
            <a:ext cx="7796540" cy="4363384"/>
          </a:xfrm>
          <a:prstGeom prst="rect">
            <a:avLst/>
          </a:prstGeom>
          <a:noFill/>
          <a:ln>
            <a:noFill/>
          </a:ln>
        </p:spPr>
        <p:txBody>
          <a:bodyPr anchorCtr="0" anchor="ctr" bIns="45700" lIns="91425" spcFirstLastPara="1" rIns="91425" wrap="square" tIns="45700">
            <a:noAutofit/>
          </a:bodyPr>
          <a:lstStyle/>
          <a:p>
            <a:pPr indent="-338328" lvl="0" marL="344488" rtl="0" algn="just">
              <a:lnSpc>
                <a:spcPct val="100000"/>
              </a:lnSpc>
              <a:spcBef>
                <a:spcPts val="0"/>
              </a:spcBef>
              <a:spcAft>
                <a:spcPts val="0"/>
              </a:spcAft>
              <a:buSzPts val="1350"/>
              <a:buChar char="▪"/>
            </a:pPr>
            <a:r>
              <a:rPr i="1" lang="it-IT" sz="1500"/>
              <a:t>«La scritturazione e il trasferimento delle quote di cui al comma 2 non comportano costi o oneri né per l'acquirente né per l'alienante. La successiva certificazione effettuata dall'intermediario, ai fini dell'esercizio dei diritti sociali, sostituisce ed esaurisce le formalità di cui all'articolo 2470, secondo comma, del codice civile»</a:t>
            </a:r>
            <a:r>
              <a:rPr lang="it-IT" sz="1500"/>
              <a:t>.</a:t>
            </a:r>
            <a:endParaRPr/>
          </a:p>
          <a:p>
            <a:pPr indent="-338328" lvl="0" marL="344488" rtl="0" algn="just">
              <a:lnSpc>
                <a:spcPct val="100000"/>
              </a:lnSpc>
              <a:spcBef>
                <a:spcPts val="1100"/>
              </a:spcBef>
              <a:spcAft>
                <a:spcPts val="0"/>
              </a:spcAft>
              <a:buSzPts val="1350"/>
              <a:buChar char="▪"/>
            </a:pPr>
            <a:r>
              <a:rPr lang="it-IT" sz="1500"/>
              <a:t>La sottoscrizione, la scritturazione e la successiva alienazione della quota si realizzano secondo modalità che comportano una radicale eliminazione della forma notarile e della firma digitale per il relativo contratto e che consistono, essenzialmente, nella indicazione nell’apposito registro (e nell’aggiornamento di tale indicazione, mediante annotazione, in caso di trasferimento successivo), da parte dell’intermediario, dell’identità dei titolari effettivi delle quote</a:t>
            </a:r>
            <a:endParaRPr/>
          </a:p>
          <a:p>
            <a:pPr indent="-338328" lvl="0" marL="344488" rtl="0" algn="just">
              <a:lnSpc>
                <a:spcPct val="100000"/>
              </a:lnSpc>
              <a:spcBef>
                <a:spcPts val="1100"/>
              </a:spcBef>
              <a:spcAft>
                <a:spcPts val="0"/>
              </a:spcAft>
              <a:buSzPts val="1350"/>
              <a:buChar char="▪"/>
            </a:pPr>
            <a:r>
              <a:rPr lang="it-IT" sz="1500"/>
              <a:t>L’iscrizione nel R.I. cessa di rappresentare l’adempimento formale da cui dipende il conseguimento della legittimazione ed è sostituito, a questi fini, dalla certificazione rilasciata dall’intermediario</a:t>
            </a:r>
            <a:endParaRPr/>
          </a:p>
          <a:p>
            <a:pPr indent="-338328" lvl="0" marL="344488" rtl="0" algn="just">
              <a:lnSpc>
                <a:spcPct val="100000"/>
              </a:lnSpc>
              <a:spcBef>
                <a:spcPts val="1100"/>
              </a:spcBef>
              <a:spcAft>
                <a:spcPts val="0"/>
              </a:spcAft>
              <a:buSzPts val="1350"/>
              <a:buChar char="▪"/>
            </a:pPr>
            <a:r>
              <a:rPr lang="it-IT" sz="1500"/>
              <a:t>La certificazione è un vero e proprio </a:t>
            </a:r>
            <a:r>
              <a:rPr b="1" lang="it-IT" sz="1500">
                <a:solidFill>
                  <a:srgbClr val="FFFF00"/>
                </a:solidFill>
              </a:rPr>
              <a:t>documento di legittimazione</a:t>
            </a:r>
            <a:r>
              <a:rPr lang="it-IT" sz="1500"/>
              <a:t> ed il suo possesso è quindi condizione necessaria e sufficiente per l’esercizio dei diritti sociali </a:t>
            </a:r>
            <a:endParaRPr/>
          </a:p>
        </p:txBody>
      </p:sp>
      <p:sp>
        <p:nvSpPr>
          <p:cNvPr id="228" name="Google Shape;228;p14"/>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29" name="Google Shape;229;p14"/>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5"/>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Che deve fare la Società e come può identificare il socio?</a:t>
            </a:r>
            <a:endParaRPr/>
          </a:p>
        </p:txBody>
      </p:sp>
      <p:sp>
        <p:nvSpPr>
          <p:cNvPr id="235" name="Google Shape;235;p15"/>
          <p:cNvSpPr txBox="1"/>
          <p:nvPr>
            <p:ph idx="1" type="body"/>
          </p:nvPr>
        </p:nvSpPr>
        <p:spPr>
          <a:xfrm>
            <a:off x="2773599" y="1885285"/>
            <a:ext cx="7796540" cy="4318870"/>
          </a:xfrm>
          <a:prstGeom prst="rect">
            <a:avLst/>
          </a:prstGeom>
          <a:noFill/>
          <a:ln>
            <a:noFill/>
          </a:ln>
        </p:spPr>
        <p:txBody>
          <a:bodyPr anchorCtr="0" anchor="ctr" bIns="45700" lIns="91425" spcFirstLastPara="1" rIns="91425" wrap="square" tIns="45700">
            <a:noAutofit/>
          </a:bodyPr>
          <a:lstStyle/>
          <a:p>
            <a:pPr indent="-338328" lvl="0" marL="344488" rtl="0" algn="just">
              <a:lnSpc>
                <a:spcPct val="100000"/>
              </a:lnSpc>
              <a:spcBef>
                <a:spcPts val="0"/>
              </a:spcBef>
              <a:spcAft>
                <a:spcPts val="0"/>
              </a:spcAft>
              <a:buSzPts val="1260"/>
              <a:buChar char="▪"/>
            </a:pPr>
            <a:r>
              <a:rPr lang="it-IT" sz="1400"/>
              <a:t>La società - avendo conoscenza dei titolari effettivi solo occasionalmente e cioè nel momento in cui costoro chiedono di esercitare i diritti sociali mediante esibizione della certificazione - adempie correttamente ai propri compiti indirizzando le convocazioni di assemblea o comunicando le distribuzioni di utili decise dai soci esclusivamente a coloro che risultano iscritti nel R.I. e quindi, ove l’investitore abbia optato per il regime intermediato,  agli intermediari e non già ai beneficiari effettivi.</a:t>
            </a:r>
            <a:endParaRPr/>
          </a:p>
          <a:p>
            <a:pPr indent="-338328" lvl="0" marL="344488" rtl="0" algn="just">
              <a:lnSpc>
                <a:spcPct val="100000"/>
              </a:lnSpc>
              <a:spcBef>
                <a:spcPts val="1100"/>
              </a:spcBef>
              <a:spcAft>
                <a:spcPts val="0"/>
              </a:spcAft>
              <a:buSzPts val="1260"/>
              <a:buChar char="▪"/>
            </a:pPr>
            <a:r>
              <a:rPr b="0" i="0" lang="it-IT" sz="1400" u="none" strike="noStrike"/>
              <a:t>Ma vi sono pure posizioni giuridiche passive facenti capo al socio in relazione alle quali si manifesta la </a:t>
            </a:r>
            <a:r>
              <a:rPr b="0" i="0" lang="it-IT" sz="1400" u="none" strike="noStrike">
                <a:solidFill>
                  <a:srgbClr val="FFFF00"/>
                </a:solidFill>
              </a:rPr>
              <a:t>necessità di riconoscere ed identificare</a:t>
            </a:r>
            <a:r>
              <a:rPr b="0" i="0" lang="it-IT" sz="1400" u="none" strike="noStrike"/>
              <a:t>, da parte dell’organo amministrativo della </a:t>
            </a:r>
            <a:r>
              <a:rPr lang="it-IT" sz="1400"/>
              <a:t>società, l’effettivo titolare della partecipazione; si pensi ad esempio:</a:t>
            </a:r>
            <a:endParaRPr/>
          </a:p>
          <a:p>
            <a:pPr indent="-338328" lvl="1" marL="795338" rtl="0" algn="just">
              <a:lnSpc>
                <a:spcPct val="100000"/>
              </a:lnSpc>
              <a:spcBef>
                <a:spcPts val="1100"/>
              </a:spcBef>
              <a:spcAft>
                <a:spcPts val="0"/>
              </a:spcAft>
              <a:buSzPts val="1260"/>
              <a:buFont typeface="Noto Sans Symbols"/>
              <a:buChar char="⮚"/>
            </a:pPr>
            <a:r>
              <a:rPr lang="it-IT" sz="1400"/>
              <a:t>al</a:t>
            </a:r>
            <a:r>
              <a:rPr b="0" i="0" lang="it-IT" sz="1400" u="none" strike="noStrike"/>
              <a:t> debito del socio moroso per il completamento dei conferimenti non eseguiti alla sottoscrizione</a:t>
            </a:r>
            <a:endParaRPr/>
          </a:p>
          <a:p>
            <a:pPr indent="-338328" lvl="1" marL="795338" rtl="0" algn="just">
              <a:lnSpc>
                <a:spcPct val="100000"/>
              </a:lnSpc>
              <a:spcBef>
                <a:spcPts val="1100"/>
              </a:spcBef>
              <a:spcAft>
                <a:spcPts val="0"/>
              </a:spcAft>
              <a:buSzPts val="1260"/>
              <a:buFont typeface="Noto Sans Symbols"/>
              <a:buChar char="⮚"/>
            </a:pPr>
            <a:r>
              <a:rPr b="0" i="0" lang="it-IT" sz="1400" u="none" strike="noStrike"/>
              <a:t>alla soggezione del socio al potere di esclusione della società</a:t>
            </a:r>
            <a:endParaRPr/>
          </a:p>
          <a:p>
            <a:pPr indent="-338328" lvl="1" marL="795338" rtl="0" algn="just">
              <a:lnSpc>
                <a:spcPct val="100000"/>
              </a:lnSpc>
              <a:spcBef>
                <a:spcPts val="1100"/>
              </a:spcBef>
              <a:spcAft>
                <a:spcPts val="0"/>
              </a:spcAft>
              <a:buSzPts val="1260"/>
              <a:buFont typeface="Noto Sans Symbols"/>
              <a:buChar char="⮚"/>
            </a:pPr>
            <a:r>
              <a:rPr b="0" i="0" lang="it-IT" sz="1400" u="none" strike="noStrike"/>
              <a:t>ad un vincolo statutario alla circolazione della partecipazione</a:t>
            </a:r>
            <a:endParaRPr/>
          </a:p>
          <a:p>
            <a:pPr indent="-338328" lvl="1" marL="795338" rtl="0" algn="just">
              <a:lnSpc>
                <a:spcPct val="100000"/>
              </a:lnSpc>
              <a:spcBef>
                <a:spcPts val="1100"/>
              </a:spcBef>
              <a:spcAft>
                <a:spcPts val="0"/>
              </a:spcAft>
              <a:buSzPts val="1260"/>
              <a:buFont typeface="Noto Sans Symbols"/>
              <a:buChar char="⮚"/>
            </a:pPr>
            <a:r>
              <a:rPr b="0" i="0" lang="it-IT" sz="1400" u="none" strike="noStrike"/>
              <a:t>alla realizzazione del procedimento di rimborso del socio receduto. </a:t>
            </a:r>
            <a:endParaRPr/>
          </a:p>
          <a:p>
            <a:pPr indent="-338328" lvl="0" marL="344488" rtl="0" algn="just">
              <a:lnSpc>
                <a:spcPct val="100000"/>
              </a:lnSpc>
              <a:spcBef>
                <a:spcPts val="1100"/>
              </a:spcBef>
              <a:spcAft>
                <a:spcPts val="0"/>
              </a:spcAft>
              <a:buSzPts val="1260"/>
              <a:buChar char="▪"/>
            </a:pPr>
            <a:r>
              <a:rPr b="0" i="0" lang="it-IT" sz="1400" u="none" strike="noStrike"/>
              <a:t>Si pone, in tali casi, un problema di individuazione e riconoscimento del socio da parte della società (su cui v. oltre).</a:t>
            </a:r>
            <a:endParaRPr sz="1400"/>
          </a:p>
        </p:txBody>
      </p:sp>
      <p:sp>
        <p:nvSpPr>
          <p:cNvPr id="236" name="Google Shape;236;p15"/>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37" name="Google Shape;237;p15"/>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6"/>
          <p:cNvSpPr txBox="1"/>
          <p:nvPr>
            <p:ph type="title"/>
          </p:nvPr>
        </p:nvSpPr>
        <p:spPr>
          <a:xfrm>
            <a:off x="2611808" y="808057"/>
            <a:ext cx="7958331" cy="951918"/>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certificazione</a:t>
            </a:r>
            <a:endParaRPr/>
          </a:p>
        </p:txBody>
      </p:sp>
      <p:sp>
        <p:nvSpPr>
          <p:cNvPr id="243" name="Google Shape;243;p16"/>
          <p:cNvSpPr txBox="1"/>
          <p:nvPr>
            <p:ph idx="1" type="body"/>
          </p:nvPr>
        </p:nvSpPr>
        <p:spPr>
          <a:xfrm>
            <a:off x="2773599" y="1759975"/>
            <a:ext cx="7796540" cy="4552335"/>
          </a:xfrm>
          <a:prstGeom prst="rect">
            <a:avLst/>
          </a:prstGeom>
          <a:noFill/>
          <a:ln>
            <a:noFill/>
          </a:ln>
        </p:spPr>
        <p:txBody>
          <a:bodyPr anchorCtr="0" anchor="ctr" bIns="45700" lIns="91425" spcFirstLastPara="1" rIns="91425" wrap="square" tIns="45700">
            <a:noAutofit/>
          </a:bodyPr>
          <a:lstStyle/>
          <a:p>
            <a:pPr indent="-338328" lvl="0" marL="344488" rtl="0" algn="just">
              <a:lnSpc>
                <a:spcPct val="100000"/>
              </a:lnSpc>
              <a:spcBef>
                <a:spcPts val="0"/>
              </a:spcBef>
              <a:spcAft>
                <a:spcPts val="0"/>
              </a:spcAft>
              <a:buSzPts val="1440"/>
              <a:buChar char="▪"/>
            </a:pPr>
            <a:r>
              <a:rPr lang="it-IT" sz="1600"/>
              <a:t>Non è chiaro stante il silenzio normativo se abbia </a:t>
            </a:r>
            <a:r>
              <a:rPr b="1" lang="it-IT" sz="1600">
                <a:solidFill>
                  <a:srgbClr val="FFFF00"/>
                </a:solidFill>
              </a:rPr>
              <a:t>durata</a:t>
            </a:r>
            <a:r>
              <a:rPr lang="it-IT" sz="1600"/>
              <a:t> illimitata o se sia valevole una sola volta per ciascun diritto; quindi se possa essere utilizzata per una pluralità di atti di esercizio del medesimo diritto ovvero debba essere rilasciata di volta in volta (come per le azioni dematerializzate in gestione accentrata). Non pare da escludere che possa venire consegnata al socio di Srl una certificazione </a:t>
            </a:r>
            <a:r>
              <a:rPr b="1" lang="it-IT" sz="1600">
                <a:solidFill>
                  <a:srgbClr val="FFFF00"/>
                </a:solidFill>
              </a:rPr>
              <a:t>generale</a:t>
            </a:r>
            <a:r>
              <a:rPr lang="it-IT" sz="1600"/>
              <a:t>, valevole per tutti i diritti sociali da esercitarsi in futuro, e senza scadenza.</a:t>
            </a:r>
            <a:endParaRPr/>
          </a:p>
          <a:p>
            <a:pPr indent="-338328" lvl="0" marL="344488" rtl="0" algn="just">
              <a:lnSpc>
                <a:spcPct val="100000"/>
              </a:lnSpc>
              <a:spcBef>
                <a:spcPts val="1100"/>
              </a:spcBef>
              <a:spcAft>
                <a:spcPts val="0"/>
              </a:spcAft>
              <a:buSzPts val="1440"/>
              <a:buChar char="▪"/>
            </a:pPr>
            <a:r>
              <a:rPr lang="it-IT" sz="1600"/>
              <a:t>E’ assoggettata al </a:t>
            </a:r>
            <a:r>
              <a:rPr lang="it-IT" sz="1600">
                <a:solidFill>
                  <a:srgbClr val="FFFF00"/>
                </a:solidFill>
              </a:rPr>
              <a:t>divieto di circolazione</a:t>
            </a:r>
            <a:r>
              <a:rPr lang="it-IT" sz="1600"/>
              <a:t>: </a:t>
            </a:r>
            <a:r>
              <a:rPr i="1" lang="it-IT" sz="1600"/>
              <a:t>«non è trasferibile, neppure in via temporanea né a qualsiasi titolo, a terzi e non costituisce valido strumento per il trasferimento della proprietà delle quote»</a:t>
            </a:r>
            <a:r>
              <a:rPr lang="it-IT" sz="1600"/>
              <a:t>. Quindi non è trasferibile in quanto tale né può essere utilizzata per trasferire le quote</a:t>
            </a:r>
            <a:endParaRPr/>
          </a:p>
          <a:p>
            <a:pPr indent="-338328" lvl="0" marL="344488" rtl="0" algn="just">
              <a:lnSpc>
                <a:spcPct val="100000"/>
              </a:lnSpc>
              <a:spcBef>
                <a:spcPts val="1100"/>
              </a:spcBef>
              <a:spcAft>
                <a:spcPts val="0"/>
              </a:spcAft>
              <a:buSzPts val="1440"/>
              <a:buChar char="▪"/>
            </a:pPr>
            <a:r>
              <a:rPr lang="it-IT" sz="1600">
                <a:solidFill>
                  <a:srgbClr val="FFFF00"/>
                </a:solidFill>
              </a:rPr>
              <a:t>Non è trasferibile </a:t>
            </a:r>
            <a:r>
              <a:rPr i="1" lang="it-IT" sz="1600">
                <a:solidFill>
                  <a:srgbClr val="FFFF00"/>
                </a:solidFill>
              </a:rPr>
              <a:t>iure hereditario</a:t>
            </a:r>
            <a:r>
              <a:rPr lang="it-IT" sz="1600"/>
              <a:t> sia in ragione del fatto che essa è essenzialmente nominativa (</a:t>
            </a:r>
            <a:r>
              <a:rPr i="1" lang="it-IT" sz="1600"/>
              <a:t>«è nominativamente riferita al sottoscrittore»</a:t>
            </a:r>
            <a:r>
              <a:rPr lang="it-IT" sz="1600"/>
              <a:t>), sia in ragione della sua natura (documento di legittimazione), ma certamente l’erede potrà richiedere il rilascio di un’altra certificazione a suo nome</a:t>
            </a:r>
            <a:endParaRPr/>
          </a:p>
          <a:p>
            <a:pPr indent="-338328" lvl="0" marL="344488" rtl="0" algn="just">
              <a:lnSpc>
                <a:spcPct val="100000"/>
              </a:lnSpc>
              <a:spcBef>
                <a:spcPts val="1100"/>
              </a:spcBef>
              <a:spcAft>
                <a:spcPts val="0"/>
              </a:spcAft>
              <a:buSzPts val="1440"/>
              <a:buChar char="▪"/>
            </a:pPr>
            <a:r>
              <a:rPr lang="it-IT" sz="1600"/>
              <a:t>In caso di </a:t>
            </a:r>
            <a:r>
              <a:rPr lang="it-IT" sz="1600">
                <a:solidFill>
                  <a:srgbClr val="FFFF00"/>
                </a:solidFill>
              </a:rPr>
              <a:t>pegno o usufrutto</a:t>
            </a:r>
            <a:r>
              <a:rPr lang="it-IT" sz="1600"/>
              <a:t> è da ritenersi che l’intermediario possa rilasciare più certificazioni per la stessa quota</a:t>
            </a:r>
            <a:endParaRPr/>
          </a:p>
        </p:txBody>
      </p:sp>
      <p:sp>
        <p:nvSpPr>
          <p:cNvPr id="244" name="Google Shape;244;p16"/>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45" name="Google Shape;245;p16"/>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17"/>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fontScale="90000"/>
          </a:bodyPr>
          <a:lstStyle/>
          <a:p>
            <a:pPr indent="0" lvl="0" marL="0" rtl="0" algn="r">
              <a:lnSpc>
                <a:spcPct val="90000"/>
              </a:lnSpc>
              <a:spcBef>
                <a:spcPts val="0"/>
              </a:spcBef>
              <a:spcAft>
                <a:spcPts val="0"/>
              </a:spcAft>
              <a:buClr>
                <a:schemeClr val="lt1"/>
              </a:buClr>
              <a:buSzPct val="100000"/>
              <a:buFont typeface="Arial"/>
              <a:buNone/>
            </a:pPr>
            <a:r>
              <a:rPr lang="it-IT" sz="3800"/>
              <a:t>Posizioni sociali passive e identificazione del socio</a:t>
            </a:r>
            <a:br>
              <a:rPr lang="it-IT" sz="3600">
                <a:latin typeface="Arial"/>
                <a:ea typeface="Arial"/>
                <a:cs typeface="Arial"/>
                <a:sym typeface="Arial"/>
              </a:rPr>
            </a:br>
            <a:endParaRPr/>
          </a:p>
        </p:txBody>
      </p:sp>
      <p:sp>
        <p:nvSpPr>
          <p:cNvPr id="251" name="Google Shape;251;p17"/>
          <p:cNvSpPr txBox="1"/>
          <p:nvPr>
            <p:ph idx="1" type="body"/>
          </p:nvPr>
        </p:nvSpPr>
        <p:spPr>
          <a:xfrm>
            <a:off x="2773599" y="2052116"/>
            <a:ext cx="7796540" cy="4122542"/>
          </a:xfrm>
          <a:prstGeom prst="rect">
            <a:avLst/>
          </a:prstGeom>
          <a:noFill/>
          <a:ln>
            <a:noFill/>
          </a:ln>
        </p:spPr>
        <p:txBody>
          <a:bodyPr anchorCtr="0" anchor="ctr" bIns="45700" lIns="91425" spcFirstLastPara="1" rIns="91425" wrap="square" tIns="45700">
            <a:normAutofit lnSpcReduction="10000"/>
          </a:bodyPr>
          <a:lstStyle/>
          <a:p>
            <a:pPr indent="-338328" lvl="0" marL="344488" rtl="0" algn="just">
              <a:lnSpc>
                <a:spcPct val="100000"/>
              </a:lnSpc>
              <a:spcBef>
                <a:spcPts val="0"/>
              </a:spcBef>
              <a:spcAft>
                <a:spcPts val="0"/>
              </a:spcAft>
              <a:buSzPts val="1260"/>
              <a:buChar char="▪"/>
            </a:pPr>
            <a:r>
              <a:rPr b="0" i="0" lang="it-IT" sz="1400" u="none" strike="noStrike"/>
              <a:t>Il semplice modello delineato dall’art. 100-ter, di per sé, non sembra possa assicurare questo tipo di informazioni. L’accesso a questi dati sarebbe almeno in parte conseguibile se si assumesse che - non essendo venute meno le finalità di trasparenza che sono alla base della pubblicità prevista dalla disciplina generale (art. 2470 c.c.) - gli intermediari avrebbero l’obbligo di fornire i nominativi dei soci a chiunque potrebbe altrimenti consultare il R.I. se non fosse stata adottata la tecnica documentale alternativa, e dunque in particolare avrebbero l’obbligo di fornirli, se richiesti, alla società emittente.</a:t>
            </a:r>
            <a:endParaRPr/>
          </a:p>
          <a:p>
            <a:pPr indent="-338328" lvl="0" marL="344488" rtl="0" algn="just">
              <a:lnSpc>
                <a:spcPct val="100000"/>
              </a:lnSpc>
              <a:spcBef>
                <a:spcPts val="1100"/>
              </a:spcBef>
              <a:spcAft>
                <a:spcPts val="0"/>
              </a:spcAft>
              <a:buSzPts val="1260"/>
              <a:buChar char="▪"/>
            </a:pPr>
            <a:r>
              <a:rPr lang="it-IT" sz="1400"/>
              <a:t>Sembra piuttosto maggiormente plausibile che l’atto costitutivo debba regolamentare </a:t>
            </a:r>
            <a:r>
              <a:rPr i="1" lang="it-IT" sz="1400"/>
              <a:t>ex ante</a:t>
            </a:r>
            <a:r>
              <a:rPr lang="it-IT" sz="1400"/>
              <a:t> flussi informativi adeguati, verso la società, aventi ad oggetto i dati necessari in funzione delle specifiche esigenze organizzative destinate a manifestarsi; flussi che gli intermediari avrebbero l’obbligo (facendo leva sull’obbligo di custodia dell’intermediario quale depositario?) di alimentare per quanto di loro competenza. </a:t>
            </a:r>
            <a:endParaRPr/>
          </a:p>
          <a:p>
            <a:pPr indent="-338328" lvl="0" marL="344488" rtl="0" algn="just">
              <a:lnSpc>
                <a:spcPct val="100000"/>
              </a:lnSpc>
              <a:spcBef>
                <a:spcPts val="1100"/>
              </a:spcBef>
              <a:spcAft>
                <a:spcPts val="0"/>
              </a:spcAft>
              <a:buSzPts val="1260"/>
              <a:buChar char="▪"/>
            </a:pPr>
            <a:r>
              <a:rPr lang="it-IT" sz="1400"/>
              <a:t>La necessità di agire sulla disciplina statutaria, allorquando l’emittente consenta ai soci-investitori di avvalersi del regime documentale alternativo, si pone anche per assicurare il corretto dispiegamento di altri procedimenti organizzativi ed in particolare al fine di permettere la convocazione delle assemblee (o l’attivazione delle procedure decisionali extra-assembleari), per la quale sarà logico ricorrere a modalità di comunicazione impersonale, risultando inefficiente, se non impraticabile, ogni forma di notificazione diretta </a:t>
            </a:r>
            <a:r>
              <a:rPr i="1" lang="it-IT" sz="1400"/>
              <a:t>ad personam</a:t>
            </a:r>
            <a:r>
              <a:rPr lang="it-IT" sz="1400"/>
              <a:t>. </a:t>
            </a:r>
            <a:endParaRPr/>
          </a:p>
        </p:txBody>
      </p:sp>
      <p:sp>
        <p:nvSpPr>
          <p:cNvPr id="252" name="Google Shape;252;p17"/>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53" name="Google Shape;253;p17"/>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18"/>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Conflitto tra più acquirenti</a:t>
            </a:r>
            <a:endParaRPr/>
          </a:p>
        </p:txBody>
      </p:sp>
      <p:sp>
        <p:nvSpPr>
          <p:cNvPr id="259" name="Google Shape;259;p18"/>
          <p:cNvSpPr txBox="1"/>
          <p:nvPr>
            <p:ph idx="1" type="body"/>
          </p:nvPr>
        </p:nvSpPr>
        <p:spPr>
          <a:xfrm>
            <a:off x="2773599" y="2052115"/>
            <a:ext cx="7796540" cy="4152039"/>
          </a:xfrm>
          <a:prstGeom prst="rect">
            <a:avLst/>
          </a:prstGeom>
          <a:noFill/>
          <a:ln>
            <a:noFill/>
          </a:ln>
        </p:spPr>
        <p:txBody>
          <a:bodyPr anchorCtr="0" anchor="ctr" bIns="45700" lIns="91425" spcFirstLastPara="1" rIns="91425" wrap="square" tIns="45700">
            <a:normAutofit fontScale="92500" lnSpcReduction="20000"/>
          </a:bodyPr>
          <a:lstStyle/>
          <a:p>
            <a:pPr indent="-338328" lvl="0" marL="344488" rtl="0" algn="just">
              <a:lnSpc>
                <a:spcPct val="100000"/>
              </a:lnSpc>
              <a:spcBef>
                <a:spcPts val="0"/>
              </a:spcBef>
              <a:spcAft>
                <a:spcPts val="0"/>
              </a:spcAft>
              <a:buSzPct val="90000"/>
              <a:buFont typeface="Noto Sans Symbols"/>
              <a:buChar char="⮚"/>
            </a:pPr>
            <a:r>
              <a:rPr b="0" i="0" lang="it-IT" sz="1800" u="none" strike="noStrike"/>
              <a:t>Il trasferimento delle quote secondo il regime alternativo sembra non essere assistito da alcuna forma di protezione; infatti la disciplina dell’art. 100-ter TUF non richiama l’art. 2470 co. 3 c.c. (ma solo il co. 2); l’intestazione intermediata, a fronte di uno snellimento nelle procedure di movimentazione e di un beneficio nei costi, sconta perciò un </a:t>
            </a:r>
            <a:r>
              <a:rPr b="0" i="0" lang="it-IT" sz="1800" u="none" strike="noStrike">
                <a:solidFill>
                  <a:srgbClr val="FFFF00"/>
                </a:solidFill>
              </a:rPr>
              <a:t>deficit di tutela della circolazione</a:t>
            </a:r>
            <a:r>
              <a:rPr b="0" i="0" lang="it-IT" sz="1800" u="none" strike="noStrike"/>
              <a:t> non solo rispetto alle azioni di SpA, ma anche rispetto al regime di intestazione e di circolazione ordinario delle quote delle stesse Srl;</a:t>
            </a:r>
            <a:endParaRPr/>
          </a:p>
          <a:p>
            <a:pPr indent="-338328" lvl="0" marL="344488" rtl="0" algn="just">
              <a:lnSpc>
                <a:spcPct val="100000"/>
              </a:lnSpc>
              <a:spcBef>
                <a:spcPts val="1100"/>
              </a:spcBef>
              <a:spcAft>
                <a:spcPts val="0"/>
              </a:spcAft>
              <a:buSzPct val="90000"/>
              <a:buFont typeface="Noto Sans Symbols"/>
              <a:buChar char="⮚"/>
            </a:pPr>
            <a:r>
              <a:rPr lang="it-IT" sz="1800" u="sng"/>
              <a:t>salvo non ritenere applicabile analogicamente il principio di tutela dell’acquirente </a:t>
            </a:r>
            <a:r>
              <a:rPr i="1" lang="it-IT" sz="1800" u="sng"/>
              <a:t>a non domino</a:t>
            </a:r>
            <a:r>
              <a:rPr lang="it-IT" sz="1800" u="sng"/>
              <a:t> espresso dall’art. 83-quinquies co. 2 TUF</a:t>
            </a:r>
            <a:r>
              <a:rPr lang="it-IT" sz="1800"/>
              <a:t> anche all’ipotesi del conflitto tra più acquirenti della medesima quota intermediata </a:t>
            </a:r>
            <a:r>
              <a:rPr i="1" lang="it-IT" sz="1800"/>
              <a:t>(«Colui il quale ha ottenuto la registrazione in suo favore, in base a titolo idoneo e in buona fede, non è soggetto a pretese o azioni da parte di precedenti titolari»</a:t>
            </a:r>
            <a:r>
              <a:rPr lang="it-IT" sz="1800"/>
              <a:t>); ma posto che «le partecipazioni dei soci non possono essere rappresentate da azioni» … parrebbe da escludersi l’assoggettamento della circolazione delle quote alla disciplina cartolare ... </a:t>
            </a:r>
            <a:r>
              <a:rPr b="1" lang="it-IT" sz="1800"/>
              <a:t>(condizionale d’obbligo alla luce delle riflessioni sulle quote dematerializzate di cui infra)</a:t>
            </a:r>
            <a:endParaRPr b="1"/>
          </a:p>
        </p:txBody>
      </p:sp>
      <p:sp>
        <p:nvSpPr>
          <p:cNvPr id="260" name="Google Shape;260;p18"/>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61" name="Google Shape;261;p18"/>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19"/>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fontScale="90000"/>
          </a:bodyPr>
          <a:lstStyle/>
          <a:p>
            <a:pPr indent="0" lvl="0" marL="0" rtl="0" algn="r">
              <a:lnSpc>
                <a:spcPct val="90000"/>
              </a:lnSpc>
              <a:spcBef>
                <a:spcPts val="0"/>
              </a:spcBef>
              <a:spcAft>
                <a:spcPts val="0"/>
              </a:spcAft>
              <a:buClr>
                <a:schemeClr val="lt1"/>
              </a:buClr>
              <a:buSzPct val="100000"/>
              <a:buFont typeface="Arial"/>
              <a:buNone/>
            </a:pPr>
            <a:r>
              <a:rPr lang="it-IT" sz="3800"/>
              <a:t>Precarietà e definitività del regime</a:t>
            </a:r>
            <a:br>
              <a:rPr lang="it-IT" sz="3800"/>
            </a:br>
            <a:r>
              <a:rPr lang="it-IT" sz="3800"/>
              <a:t>di intestazione intermediata</a:t>
            </a:r>
            <a:br>
              <a:rPr lang="it-IT"/>
            </a:br>
            <a:endParaRPr/>
          </a:p>
        </p:txBody>
      </p:sp>
      <p:sp>
        <p:nvSpPr>
          <p:cNvPr id="267" name="Google Shape;267;p19"/>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85000" lnSpcReduction="20000"/>
          </a:bodyPr>
          <a:lstStyle/>
          <a:p>
            <a:pPr indent="-338328" lvl="0" marL="344488" rtl="0" algn="just">
              <a:lnSpc>
                <a:spcPct val="120000"/>
              </a:lnSpc>
              <a:spcBef>
                <a:spcPts val="0"/>
              </a:spcBef>
              <a:spcAft>
                <a:spcPts val="0"/>
              </a:spcAft>
              <a:buSzPct val="90000"/>
              <a:buChar char="▪"/>
            </a:pPr>
            <a:r>
              <a:rPr lang="it-IT"/>
              <a:t>Come è soggetta all’esercizio di una doppia opzione (dell’emittente, in via generale, e poi del singolo investitore, per ciascuna quota, cfr. co. 4) in sede di prima attuazione, così l’intestazione intermediata è reversibile successivamente. Il suo mantenimento è senz’altro rimesso alla volontà del titolare della quota stessa, che, </a:t>
            </a:r>
            <a:r>
              <a:rPr lang="it-IT" u="sng"/>
              <a:t>in ogni momento</a:t>
            </a:r>
            <a:r>
              <a:rPr lang="it-IT"/>
              <a:t>, può richiederne l’intestazione diretta a sé stesso nel R.I. [art. 100-ter co. 2 lett. b) n. 4) TUF]: </a:t>
            </a:r>
            <a:r>
              <a:rPr lang="it-IT">
                <a:solidFill>
                  <a:srgbClr val="FFFF00"/>
                </a:solidFill>
              </a:rPr>
              <a:t>una sorta di “ritiro” volontario della partecipazione dal sistema della gestione intermediata</a:t>
            </a:r>
            <a:r>
              <a:rPr lang="it-IT"/>
              <a:t>, che incide esclusivamente sulla sua veste documentale senza determinare alcun tipo di effetto sul piano della titolarità e della legittimazione verso la società.</a:t>
            </a:r>
            <a:endParaRPr/>
          </a:p>
          <a:p>
            <a:pPr indent="-338328" lvl="0" marL="344488" rtl="0" algn="just">
              <a:lnSpc>
                <a:spcPct val="120000"/>
              </a:lnSpc>
              <a:spcBef>
                <a:spcPts val="1100"/>
              </a:spcBef>
              <a:spcAft>
                <a:spcPts val="0"/>
              </a:spcAft>
              <a:buSzPct val="90000"/>
              <a:buChar char="▪"/>
            </a:pPr>
            <a:r>
              <a:rPr lang="it-IT"/>
              <a:t>Una analoga opzione non parrebbe invece spettare all’emittente. La disciplina non fa parola di una facoltà per la società di imporre ai suoi soci il ritorno all’intestazione diretta e dunque essa sembrerebbe rimanere per sempre vincolata alla propria scelta originaria.</a:t>
            </a:r>
            <a:endParaRPr/>
          </a:p>
        </p:txBody>
      </p:sp>
      <p:sp>
        <p:nvSpPr>
          <p:cNvPr id="268" name="Google Shape;268;p19"/>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69" name="Google Shape;269;p19"/>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
          <p:cNvSpPr txBox="1"/>
          <p:nvPr>
            <p:ph type="title"/>
          </p:nvPr>
        </p:nvSpPr>
        <p:spPr>
          <a:xfrm>
            <a:off x="2609873" y="3147254"/>
            <a:ext cx="7956560" cy="1424746"/>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200"/>
              <a:buFont typeface="Arial"/>
              <a:buNone/>
            </a:pPr>
            <a:r>
              <a:rPr lang="it-IT"/>
              <a:t>QUADRO INTRODUTTIVO D’INSIEME</a:t>
            </a:r>
            <a:endParaRPr/>
          </a:p>
        </p:txBody>
      </p:sp>
      <p:sp>
        <p:nvSpPr>
          <p:cNvPr id="131" name="Google Shape;131;p2"/>
          <p:cNvSpPr txBox="1"/>
          <p:nvPr>
            <p:ph idx="1" type="body"/>
          </p:nvPr>
        </p:nvSpPr>
        <p:spPr>
          <a:xfrm>
            <a:off x="2773968" y="2268786"/>
            <a:ext cx="7791931" cy="878468"/>
          </a:xfrm>
          <a:prstGeom prst="rect">
            <a:avLst/>
          </a:prstGeom>
          <a:noFill/>
          <a:ln>
            <a:noFill/>
          </a:ln>
        </p:spPr>
        <p:txBody>
          <a:bodyPr anchorCtr="0" anchor="b" bIns="45700" lIns="91425" spcFirstLastPara="1" rIns="91425" wrap="square" tIns="0">
            <a:normAutofit/>
          </a:bodyPr>
          <a:lstStyle/>
          <a:p>
            <a:pPr indent="0" lvl="0" marL="0" rtl="0" algn="r">
              <a:lnSpc>
                <a:spcPct val="120000"/>
              </a:lnSpc>
              <a:spcBef>
                <a:spcPts val="0"/>
              </a:spcBef>
              <a:spcAft>
                <a:spcPts val="0"/>
              </a:spcAft>
              <a:buSzPts val="1620"/>
              <a:buNone/>
            </a:pPr>
            <a:r>
              <a:rPr lang="it-IT"/>
              <a:t>1</a:t>
            </a:r>
            <a:endParaRPr/>
          </a:p>
        </p:txBody>
      </p:sp>
      <p:sp>
        <p:nvSpPr>
          <p:cNvPr id="132" name="Google Shape;132;p2"/>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33" name="Google Shape;133;p2"/>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0"/>
          <p:cNvSpPr txBox="1"/>
          <p:nvPr>
            <p:ph type="title"/>
          </p:nvPr>
        </p:nvSpPr>
        <p:spPr>
          <a:xfrm>
            <a:off x="2609873" y="3147254"/>
            <a:ext cx="7956560" cy="1424746"/>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200"/>
              <a:buFont typeface="Arial"/>
              <a:buNone/>
            </a:pPr>
            <a:r>
              <a:rPr lang="it-IT"/>
              <a:t>DEMATERIALIZZAZIONE</a:t>
            </a:r>
            <a:endParaRPr/>
          </a:p>
        </p:txBody>
      </p:sp>
      <p:sp>
        <p:nvSpPr>
          <p:cNvPr id="275" name="Google Shape;275;p20"/>
          <p:cNvSpPr txBox="1"/>
          <p:nvPr>
            <p:ph idx="1" type="body"/>
          </p:nvPr>
        </p:nvSpPr>
        <p:spPr>
          <a:xfrm>
            <a:off x="2773968" y="2268786"/>
            <a:ext cx="7791931" cy="878468"/>
          </a:xfrm>
          <a:prstGeom prst="rect">
            <a:avLst/>
          </a:prstGeom>
          <a:noFill/>
          <a:ln>
            <a:noFill/>
          </a:ln>
        </p:spPr>
        <p:txBody>
          <a:bodyPr anchorCtr="0" anchor="b" bIns="45700" lIns="91425" spcFirstLastPara="1" rIns="91425" wrap="square" tIns="0">
            <a:normAutofit/>
          </a:bodyPr>
          <a:lstStyle/>
          <a:p>
            <a:pPr indent="0" lvl="0" marL="0" rtl="0" algn="r">
              <a:lnSpc>
                <a:spcPct val="120000"/>
              </a:lnSpc>
              <a:spcBef>
                <a:spcPts val="0"/>
              </a:spcBef>
              <a:spcAft>
                <a:spcPts val="0"/>
              </a:spcAft>
              <a:buSzPts val="1620"/>
              <a:buNone/>
            </a:pPr>
            <a:r>
              <a:rPr lang="it-IT"/>
              <a:t>3</a:t>
            </a:r>
            <a:endParaRPr/>
          </a:p>
        </p:txBody>
      </p:sp>
      <p:sp>
        <p:nvSpPr>
          <p:cNvPr id="276" name="Google Shape;276;p20"/>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77" name="Google Shape;277;p20"/>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1"/>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dematerializzazione delle quote </a:t>
            </a:r>
            <a:br>
              <a:rPr lang="it-IT"/>
            </a:br>
            <a:r>
              <a:rPr lang="it-IT"/>
              <a:t>di Srl</a:t>
            </a:r>
            <a:endParaRPr/>
          </a:p>
        </p:txBody>
      </p:sp>
      <p:sp>
        <p:nvSpPr>
          <p:cNvPr id="283" name="Google Shape;283;p21"/>
          <p:cNvSpPr txBox="1"/>
          <p:nvPr>
            <p:ph idx="1" type="body"/>
          </p:nvPr>
        </p:nvSpPr>
        <p:spPr>
          <a:xfrm>
            <a:off x="2773599" y="1769807"/>
            <a:ext cx="7796540" cy="4689988"/>
          </a:xfrm>
          <a:prstGeom prst="rect">
            <a:avLst/>
          </a:prstGeom>
          <a:noFill/>
          <a:ln>
            <a:noFill/>
          </a:ln>
        </p:spPr>
        <p:txBody>
          <a:bodyPr anchorCtr="0" anchor="ctr" bIns="45700" lIns="91425" spcFirstLastPara="1" rIns="91425" wrap="square" tIns="45700">
            <a:normAutofit fontScale="70000" lnSpcReduction="20000"/>
          </a:bodyPr>
          <a:lstStyle/>
          <a:p>
            <a:pPr indent="-338328" lvl="0" marL="344488" rtl="0" algn="just">
              <a:lnSpc>
                <a:spcPct val="100000"/>
              </a:lnSpc>
              <a:spcBef>
                <a:spcPts val="0"/>
              </a:spcBef>
              <a:spcAft>
                <a:spcPts val="0"/>
              </a:spcAft>
              <a:buSzPct val="90000"/>
              <a:buChar char="▪"/>
            </a:pPr>
            <a:r>
              <a:rPr lang="it-IT" sz="2100"/>
              <a:t>La L. 21/2024 («Legge Capitali») intervenendo sull’art. 26 d.l. 179/2012 prevede la possibilità di dematerializzare le </a:t>
            </a:r>
            <a:r>
              <a:rPr b="1" lang="it-IT" sz="2100">
                <a:solidFill>
                  <a:srgbClr val="FF0000"/>
                </a:solidFill>
              </a:rPr>
              <a:t>quote di Srl-PMI *</a:t>
            </a:r>
            <a:r>
              <a:rPr lang="it-IT" sz="2100"/>
              <a:t> che presentino eguale valore e attribuiscano eguali diritti (quote standardizzate), assoggettandole integralmente, in tal caso, al regime degli strumenti finanziari emessi in forma scritturale</a:t>
            </a:r>
            <a:endParaRPr/>
          </a:p>
          <a:p>
            <a:pPr indent="-338328" lvl="0" marL="344488" rtl="0" algn="just">
              <a:lnSpc>
                <a:spcPct val="100000"/>
              </a:lnSpc>
              <a:spcBef>
                <a:spcPts val="1100"/>
              </a:spcBef>
              <a:spcAft>
                <a:spcPts val="0"/>
              </a:spcAft>
              <a:buSzPct val="90000"/>
              <a:buChar char="▪"/>
            </a:pPr>
            <a:r>
              <a:rPr lang="it-IT" sz="2100"/>
              <a:t>La novella integra poi ulteriormente l’art. 26 del d.l. 179/2012 mediante la (re)introduzione parziale del libro soci (nuovo co. 2-quater)</a:t>
            </a:r>
            <a:endParaRPr/>
          </a:p>
          <a:p>
            <a:pPr indent="-338328" lvl="0" marL="344488" rtl="0" algn="just">
              <a:lnSpc>
                <a:spcPct val="100000"/>
              </a:lnSpc>
              <a:spcBef>
                <a:spcPts val="1100"/>
              </a:spcBef>
              <a:spcAft>
                <a:spcPts val="0"/>
              </a:spcAft>
              <a:buSzPct val="90000"/>
              <a:buChar char="▪"/>
            </a:pPr>
            <a:r>
              <a:rPr lang="it-IT" sz="2100"/>
              <a:t>Sotto il PROFILO SOGGETTIVO, l’accesso ai sistemi di gestione accentrata è possibile </a:t>
            </a:r>
            <a:r>
              <a:rPr lang="it-IT" sz="2100">
                <a:solidFill>
                  <a:srgbClr val="FF0000"/>
                </a:solidFill>
              </a:rPr>
              <a:t>esclusivamente</a:t>
            </a:r>
            <a:r>
              <a:rPr lang="it-IT" sz="2100"/>
              <a:t> alle Srl-PMI, in quanto le sole legittimate all’emissione di quote di categoria ossia quote che si differenziano dalle quote ordinarie perché fornite di diritti diversi dal punto di vista contenutistico (quali ad es. maggior diritto agli utili, minor diritto di voto). Sono escluse quindi le grandi Srl cioè quelle che non sono piccole-medie imprese</a:t>
            </a:r>
            <a:endParaRPr/>
          </a:p>
          <a:p>
            <a:pPr indent="-338328" lvl="0" marL="344488" rtl="0" algn="just">
              <a:lnSpc>
                <a:spcPct val="100000"/>
              </a:lnSpc>
              <a:spcBef>
                <a:spcPts val="1100"/>
              </a:spcBef>
              <a:spcAft>
                <a:spcPts val="0"/>
              </a:spcAft>
              <a:buSzPct val="90000"/>
              <a:buChar char="▪"/>
            </a:pPr>
            <a:r>
              <a:rPr lang="it-IT" sz="2100"/>
              <a:t>Sotto il PROFILO OGGETTIVO, non tutte le quote di categoria risultano dematerializzabili, ma solo quelle emesse in forma seriale e standardizzata</a:t>
            </a:r>
            <a:endParaRPr/>
          </a:p>
          <a:p>
            <a:pPr indent="-338328" lvl="0" marL="344488" rtl="0" algn="just">
              <a:lnSpc>
                <a:spcPct val="100000"/>
              </a:lnSpc>
              <a:spcBef>
                <a:spcPts val="1100"/>
              </a:spcBef>
              <a:spcAft>
                <a:spcPts val="0"/>
              </a:spcAft>
              <a:buSzPct val="90000"/>
              <a:buChar char="▪"/>
            </a:pPr>
            <a:r>
              <a:rPr lang="it-IT" sz="2100">
                <a:solidFill>
                  <a:srgbClr val="FFFF00"/>
                </a:solidFill>
              </a:rPr>
              <a:t>DISCIPLINA:</a:t>
            </a:r>
            <a:r>
              <a:rPr lang="it-IT" sz="2100"/>
              <a:t> </a:t>
            </a:r>
            <a:r>
              <a:rPr b="1" lang="it-IT" sz="2100">
                <a:solidFill>
                  <a:srgbClr val="FFFF00"/>
                </a:solidFill>
              </a:rPr>
              <a:t>alle quote emesse in forma scritturale si applica la disciplina del TUF sulla gestione accentrata di strumenti finanziari in regime di dematerializzazione </a:t>
            </a:r>
            <a:r>
              <a:rPr lang="it-IT" sz="2100"/>
              <a:t>(quindi si applicano gli artt. 83 – 83 quaterdecies TUF)</a:t>
            </a:r>
            <a:endParaRPr/>
          </a:p>
          <a:p>
            <a:pPr indent="0" lvl="0" marL="6160" rtl="0" algn="just">
              <a:lnSpc>
                <a:spcPct val="100000"/>
              </a:lnSpc>
              <a:spcBef>
                <a:spcPts val="1100"/>
              </a:spcBef>
              <a:spcAft>
                <a:spcPts val="0"/>
              </a:spcAft>
              <a:buSzPct val="90000"/>
              <a:buNone/>
            </a:pPr>
            <a:r>
              <a:t/>
            </a:r>
            <a:endParaRPr/>
          </a:p>
          <a:p>
            <a:pPr indent="0" lvl="0" marL="6160" rtl="0" algn="ctr">
              <a:lnSpc>
                <a:spcPct val="100000"/>
              </a:lnSpc>
              <a:spcBef>
                <a:spcPts val="1100"/>
              </a:spcBef>
              <a:spcAft>
                <a:spcPts val="0"/>
              </a:spcAft>
              <a:buSzPct val="128571"/>
              <a:buNone/>
            </a:pPr>
            <a:r>
              <a:rPr baseline="-25000" lang="it-IT"/>
              <a:t> </a:t>
            </a:r>
            <a:r>
              <a:rPr lang="it-IT" sz="1400"/>
              <a:t>* per la definizione la dottrina fa per lo più riferimento alla Raccomandazione 2003/361/CE (più che alla definizione di cui all’art. 2, par. 1, lett. f) del Regolamento (UE) 2017/1129 richiamata dall’art. 61 lett. h) del TUF)</a:t>
            </a:r>
            <a:endParaRPr baseline="-25000" sz="1400"/>
          </a:p>
        </p:txBody>
      </p:sp>
      <p:sp>
        <p:nvSpPr>
          <p:cNvPr id="284" name="Google Shape;284;p21"/>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85" name="Google Shape;285;p21"/>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2"/>
          <p:cNvSpPr txBox="1"/>
          <p:nvPr>
            <p:ph type="title"/>
          </p:nvPr>
        </p:nvSpPr>
        <p:spPr>
          <a:xfrm>
            <a:off x="2611808" y="589935"/>
            <a:ext cx="7958331" cy="707924"/>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I presupposti</a:t>
            </a:r>
            <a:endParaRPr/>
          </a:p>
        </p:txBody>
      </p:sp>
      <p:sp>
        <p:nvSpPr>
          <p:cNvPr id="291" name="Google Shape;291;p22"/>
          <p:cNvSpPr txBox="1"/>
          <p:nvPr>
            <p:ph idx="1" type="body"/>
          </p:nvPr>
        </p:nvSpPr>
        <p:spPr>
          <a:xfrm>
            <a:off x="2773599" y="1199535"/>
            <a:ext cx="7796540" cy="4965291"/>
          </a:xfrm>
          <a:prstGeom prst="rect">
            <a:avLst/>
          </a:prstGeom>
          <a:noFill/>
          <a:ln>
            <a:noFill/>
          </a:ln>
        </p:spPr>
        <p:txBody>
          <a:bodyPr anchorCtr="0" anchor="ctr" bIns="45700" lIns="91425" spcFirstLastPara="1" rIns="91425" wrap="square" tIns="45700">
            <a:noAutofit/>
          </a:bodyPr>
          <a:lstStyle/>
          <a:p>
            <a:pPr indent="-338328" lvl="0" marL="344488" rtl="0" algn="just">
              <a:lnSpc>
                <a:spcPct val="100000"/>
              </a:lnSpc>
              <a:spcBef>
                <a:spcPts val="0"/>
              </a:spcBef>
              <a:spcAft>
                <a:spcPts val="0"/>
              </a:spcAft>
              <a:buSzPts val="1260"/>
              <a:buChar char="▪"/>
            </a:pPr>
            <a:r>
              <a:rPr lang="it-IT" sz="1400">
                <a:solidFill>
                  <a:srgbClr val="FFFF00"/>
                </a:solidFill>
              </a:rPr>
              <a:t>La standardizzazione è presupposto necessario per la dematerializzabilità</a:t>
            </a:r>
            <a:r>
              <a:rPr lang="it-IT" sz="1400"/>
              <a:t>. Se si ammette che la società possa anche emettere quote speciali non standardizzate, di queste partecipazioni non è possibile l’immissione nei sistemi di gestione accentrata. </a:t>
            </a:r>
            <a:endParaRPr/>
          </a:p>
          <a:p>
            <a:pPr indent="-338328" lvl="1" marL="795338" rtl="0" algn="just">
              <a:lnSpc>
                <a:spcPct val="100000"/>
              </a:lnSpc>
              <a:spcBef>
                <a:spcPts val="1100"/>
              </a:spcBef>
              <a:spcAft>
                <a:spcPts val="0"/>
              </a:spcAft>
              <a:buSzPts val="1260"/>
              <a:buFont typeface="Noto Sans Symbols"/>
              <a:buChar char="✔"/>
            </a:pPr>
            <a:r>
              <a:rPr lang="it-IT" sz="1400"/>
              <a:t>non è richiesto che le quote speciali siano (state) oggetto di collocamento tramite le piattaforme di crowdfunding (a differenza di quanto è invece disposto per l’adozione del regime di circolazione intermediata di cui all’art. 100-ter TUF);</a:t>
            </a:r>
            <a:endParaRPr/>
          </a:p>
          <a:p>
            <a:pPr indent="-338328" lvl="1" marL="795338" rtl="0" algn="just">
              <a:lnSpc>
                <a:spcPct val="100000"/>
              </a:lnSpc>
              <a:spcBef>
                <a:spcPts val="1100"/>
              </a:spcBef>
              <a:spcAft>
                <a:spcPts val="0"/>
              </a:spcAft>
              <a:buSzPts val="1260"/>
              <a:buFont typeface="Noto Sans Symbols"/>
              <a:buChar char="✔"/>
            </a:pPr>
            <a:r>
              <a:rPr lang="it-IT" sz="1400"/>
              <a:t>non è neppure richiesto che le quote siano liberamente trasferibili né interamente liberate</a:t>
            </a:r>
            <a:endParaRPr/>
          </a:p>
          <a:p>
            <a:pPr indent="-338328" lvl="0" marL="344488" rtl="0" algn="just">
              <a:lnSpc>
                <a:spcPct val="100000"/>
              </a:lnSpc>
              <a:spcBef>
                <a:spcPts val="1100"/>
              </a:spcBef>
              <a:spcAft>
                <a:spcPts val="0"/>
              </a:spcAft>
              <a:buSzPts val="1260"/>
              <a:buChar char="▪"/>
            </a:pPr>
            <a:r>
              <a:rPr lang="it-IT" sz="1400"/>
              <a:t>Secondo l’autorevolissima tesi del prof. Cian Studio CNN 42-2024 - a differenza rispetto a quanto è previsto per l’intestazione intermediata ex art. 100-ter TUF - il richiamo alle quote speciali implica che:</a:t>
            </a:r>
            <a:endParaRPr/>
          </a:p>
          <a:p>
            <a:pPr indent="-338328" lvl="1" marL="795338" rtl="0" algn="just">
              <a:lnSpc>
                <a:spcPct val="100000"/>
              </a:lnSpc>
              <a:spcBef>
                <a:spcPts val="1100"/>
              </a:spcBef>
              <a:spcAft>
                <a:spcPts val="0"/>
              </a:spcAft>
              <a:buSzPts val="1260"/>
              <a:buFont typeface="Courier New"/>
              <a:buChar char="o"/>
            </a:pPr>
            <a:r>
              <a:rPr lang="it-IT" sz="1400"/>
              <a:t>la società abbia dato vita ad almeno 2 categorie di partecipazioni (</a:t>
            </a:r>
            <a:r>
              <a:rPr lang="it-IT" sz="1400" u="sng"/>
              <a:t>almeno 1 categoria di quote speciali</a:t>
            </a:r>
            <a:r>
              <a:rPr lang="it-IT" sz="1400"/>
              <a:t> oltre alle quote c.d. ordinarie, automaticamente erette a loro volta a categoria, per il solo fatto dell’esistenza delle prime); </a:t>
            </a:r>
            <a:endParaRPr/>
          </a:p>
          <a:p>
            <a:pPr indent="-338328" lvl="1" marL="795338" rtl="0" algn="just">
              <a:lnSpc>
                <a:spcPct val="100000"/>
              </a:lnSpc>
              <a:spcBef>
                <a:spcPts val="1100"/>
              </a:spcBef>
              <a:spcAft>
                <a:spcPts val="0"/>
              </a:spcAft>
              <a:buSzPts val="1260"/>
              <a:buFont typeface="Courier New"/>
              <a:buChar char="o"/>
            </a:pPr>
            <a:r>
              <a:rPr lang="it-IT" sz="1400"/>
              <a:t>inoltre, </a:t>
            </a:r>
            <a:r>
              <a:rPr lang="it-IT" sz="1400" u="sng"/>
              <a:t>che la società NON possa standardizzare e dematerializzare TUTTE LE QUOTE EMESSE</a:t>
            </a:r>
            <a:r>
              <a:rPr lang="it-IT" sz="1400"/>
              <a:t> (così da avere una struttura partecipativa, sotto questi profili, interamente para-azionaria) ma debba conservare anche partecipazioni a circolazione non cartolare e quindi «a socialità piena» in ossequio al principio consacrato nell’art. 2468 c.c.. </a:t>
            </a:r>
            <a:endParaRPr/>
          </a:p>
        </p:txBody>
      </p:sp>
      <p:sp>
        <p:nvSpPr>
          <p:cNvPr id="292" name="Google Shape;292;p22"/>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293" name="Google Shape;293;p22"/>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23"/>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decisione di immissione nel sistema di gestione accentrata</a:t>
            </a:r>
            <a:endParaRPr/>
          </a:p>
        </p:txBody>
      </p:sp>
      <p:sp>
        <p:nvSpPr>
          <p:cNvPr id="299" name="Google Shape;299;p23"/>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lnSpcReduction="10000"/>
          </a:bodyPr>
          <a:lstStyle/>
          <a:p>
            <a:pPr indent="-338328" lvl="0" marL="344488" rtl="0" algn="just">
              <a:lnSpc>
                <a:spcPct val="120000"/>
              </a:lnSpc>
              <a:spcBef>
                <a:spcPts val="0"/>
              </a:spcBef>
              <a:spcAft>
                <a:spcPts val="0"/>
              </a:spcAft>
              <a:buSzPts val="1080"/>
              <a:buChar char="▪"/>
            </a:pPr>
            <a:r>
              <a:rPr b="1" lang="it-IT" sz="1200">
                <a:solidFill>
                  <a:srgbClr val="FFFF00"/>
                </a:solidFill>
              </a:rPr>
              <a:t>Il regime di dematerializzazione è facoltativo</a:t>
            </a:r>
            <a:r>
              <a:rPr lang="it-IT" sz="1200"/>
              <a:t> (le quote </a:t>
            </a:r>
            <a:r>
              <a:rPr i="1" lang="it-IT" sz="1200"/>
              <a:t>«possono esistere in forma scritturale»</a:t>
            </a:r>
            <a:r>
              <a:rPr lang="it-IT" sz="1200"/>
              <a:t>); compete alla società la decisione di dematerializzare le quote, mentre il singolo socio non può individualmente determinarsi in tal senso; </a:t>
            </a:r>
            <a:endParaRPr/>
          </a:p>
          <a:p>
            <a:pPr indent="-338328" lvl="0" marL="344488" rtl="0" algn="just">
              <a:lnSpc>
                <a:spcPct val="120000"/>
              </a:lnSpc>
              <a:spcBef>
                <a:spcPts val="1100"/>
              </a:spcBef>
              <a:spcAft>
                <a:spcPts val="0"/>
              </a:spcAft>
              <a:buSzPts val="1080"/>
              <a:buChar char="▪"/>
            </a:pPr>
            <a:r>
              <a:rPr lang="it-IT" sz="1200"/>
              <a:t>una volta stabilita da parte della società l’immissione delle quote speciali nel sistema di gestione accentrata, </a:t>
            </a:r>
            <a:r>
              <a:rPr b="1" lang="it-IT" sz="1200">
                <a:solidFill>
                  <a:srgbClr val="FFFF00"/>
                </a:solidFill>
              </a:rPr>
              <a:t>il regime di dematerializzazione si impone a tutti coloro che ne sono titolari</a:t>
            </a:r>
            <a:r>
              <a:rPr lang="it-IT" sz="1200"/>
              <a:t> (non è attribuita ai soci una opzione analoga a quella, invece, prevista dall’art. 100-ter TUF per l’intestazione intermediata);</a:t>
            </a:r>
            <a:endParaRPr/>
          </a:p>
          <a:p>
            <a:pPr indent="-338328" lvl="0" marL="344488" rtl="0" algn="just">
              <a:lnSpc>
                <a:spcPct val="120000"/>
              </a:lnSpc>
              <a:spcBef>
                <a:spcPts val="1100"/>
              </a:spcBef>
              <a:spcAft>
                <a:spcPts val="0"/>
              </a:spcAft>
              <a:buSzPts val="1080"/>
              <a:buChar char="▪"/>
            </a:pPr>
            <a:r>
              <a:rPr b="1" lang="it-IT" sz="1200">
                <a:solidFill>
                  <a:srgbClr val="FFFF00"/>
                </a:solidFill>
              </a:rPr>
              <a:t>la dematerializzazione deve essere stabilita nell’atto costitutivo</a:t>
            </a:r>
            <a:r>
              <a:rPr lang="it-IT" sz="1200"/>
              <a:t>, in analogia a quanto disposto dall’art. 2346 c.c. per le azioni di SpA (ovviamente salvo per quelle la cui dematerializzazione sia obbligatoria ex art. 83-bis TUF); per l’introduzione durante la vita della società è necessaria una specifica deliberazione modificativa (assunta con le maggioranze all’uopo previste) che contempli tale possibilità, a cui farà seguito la deliberazione di aumento del capitale con la contestuale scelta dell’opzione di emissione dematerializzata delle quote di categoria standardizzate (e conseguente legittimazione del </a:t>
            </a:r>
            <a:r>
              <a:rPr lang="it-IT" sz="1200">
                <a:solidFill>
                  <a:srgbClr val="FF0000"/>
                </a:solidFill>
              </a:rPr>
              <a:t>RECESSO</a:t>
            </a:r>
            <a:r>
              <a:rPr lang="it-IT" sz="1200"/>
              <a:t> di chi non vi abbia concorso col proprio voto favorevole in applicazione analogica art. 2437 co. 2 lett. b) c.c. ?)</a:t>
            </a:r>
            <a:endParaRPr/>
          </a:p>
          <a:p>
            <a:pPr indent="-338328" lvl="0" marL="344488" rtl="0" algn="just">
              <a:lnSpc>
                <a:spcPct val="120000"/>
              </a:lnSpc>
              <a:spcBef>
                <a:spcPts val="1100"/>
              </a:spcBef>
              <a:spcAft>
                <a:spcPts val="0"/>
              </a:spcAft>
              <a:buSzPts val="1080"/>
              <a:buChar char="▪"/>
            </a:pPr>
            <a:r>
              <a:rPr b="1" lang="it-IT" sz="1200">
                <a:solidFill>
                  <a:srgbClr val="FFFF00"/>
                </a:solidFill>
              </a:rPr>
              <a:t>L’opzione deve essere contestuale alla decisione di emissione e definitiva</a:t>
            </a:r>
            <a:r>
              <a:rPr lang="it-IT" sz="1200"/>
              <a:t>, con la sola, verosimile eccezione che successivamente all’emissione consti il consenso individuale al mutamento da parte di ciascun socio. </a:t>
            </a:r>
            <a:endParaRPr/>
          </a:p>
        </p:txBody>
      </p:sp>
      <p:sp>
        <p:nvSpPr>
          <p:cNvPr id="300" name="Google Shape;300;p23"/>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01" name="Google Shape;301;p23"/>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24"/>
          <p:cNvSpPr txBox="1"/>
          <p:nvPr>
            <p:ph type="title"/>
          </p:nvPr>
        </p:nvSpPr>
        <p:spPr>
          <a:xfrm>
            <a:off x="2611808" y="668594"/>
            <a:ext cx="7958331" cy="1032387"/>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circolazione delle quote dematerializzate</a:t>
            </a:r>
            <a:endParaRPr/>
          </a:p>
        </p:txBody>
      </p:sp>
      <p:sp>
        <p:nvSpPr>
          <p:cNvPr id="307" name="Google Shape;307;p24"/>
          <p:cNvSpPr txBox="1"/>
          <p:nvPr>
            <p:ph idx="1" type="body"/>
          </p:nvPr>
        </p:nvSpPr>
        <p:spPr>
          <a:xfrm>
            <a:off x="2773599" y="1885285"/>
            <a:ext cx="7796540" cy="4731825"/>
          </a:xfrm>
          <a:prstGeom prst="rect">
            <a:avLst/>
          </a:prstGeom>
          <a:noFill/>
          <a:ln>
            <a:noFill/>
          </a:ln>
        </p:spPr>
        <p:txBody>
          <a:bodyPr anchorCtr="0" anchor="ctr" bIns="45700" lIns="91425" spcFirstLastPara="1" rIns="91425" wrap="square" tIns="45700">
            <a:normAutofit fontScale="62500" lnSpcReduction="20000"/>
          </a:bodyPr>
          <a:lstStyle/>
          <a:p>
            <a:pPr indent="-338356" lvl="0" marL="344488" rtl="0" algn="just">
              <a:lnSpc>
                <a:spcPct val="120000"/>
              </a:lnSpc>
              <a:spcBef>
                <a:spcPts val="0"/>
              </a:spcBef>
              <a:spcAft>
                <a:spcPts val="0"/>
              </a:spcAft>
              <a:buSzPct val="90000"/>
              <a:buChar char="▪"/>
            </a:pPr>
            <a:r>
              <a:rPr lang="it-IT" sz="2100"/>
              <a:t>La circolazione secondo il metodo scritturale (definito « regime di dematerializzazione forte» o «integrale») si realizza tramite </a:t>
            </a:r>
            <a:r>
              <a:rPr b="1" lang="it-IT" sz="2100">
                <a:solidFill>
                  <a:srgbClr val="FFFF00"/>
                </a:solidFill>
              </a:rPr>
              <a:t>operazioni di giro</a:t>
            </a:r>
            <a:r>
              <a:rPr b="1" lang="it-IT" sz="2100"/>
              <a:t> </a:t>
            </a:r>
            <a:r>
              <a:rPr lang="it-IT" sz="2100"/>
              <a:t>(cioè più precisamente una contemporanea e simmetrica scritturazione da realizzarsi i</a:t>
            </a:r>
            <a:r>
              <a:rPr b="0" i="0" lang="it-IT" sz="2100" u="none" strike="noStrike"/>
              <a:t>n addebito presso l’intermediario, ad es. una Banca, ove il venditore ha istituito il dossier e in accredito presso l’intermediario ove </a:t>
            </a:r>
            <a:r>
              <a:rPr lang="it-IT" sz="2100"/>
              <a:t>l’acquirente </a:t>
            </a:r>
            <a:r>
              <a:rPr b="0" i="0" lang="it-IT" sz="2100" u="none" strike="noStrike"/>
              <a:t>ha istituito il dossier, su conti tenuti da ogni intermediario accesi dal depositario centrale, </a:t>
            </a:r>
            <a:r>
              <a:rPr lang="it-IT" sz="2100"/>
              <a:t>ad es. </a:t>
            </a:r>
            <a:r>
              <a:rPr b="0" i="0" lang="it-IT" sz="2100" u="none" strike="noStrike"/>
              <a:t>Monte Titoli SpA anche nota col suo nome commerciale Euronext Securities Milan, società di gestione che a sua volta apre presso di sé un conto per ogni emissione che viene comunicata dalla società emittente e cura che tutti i movimenti quadrino tra loro)</a:t>
            </a:r>
            <a:r>
              <a:rPr lang="it-IT" sz="2100"/>
              <a:t>, ai sensi dell’art. 83-quater TUF, e quindi  è sottratta interamente all’area di operatività delle regole codicistiche. </a:t>
            </a:r>
            <a:endParaRPr/>
          </a:p>
          <a:p>
            <a:pPr indent="-338328" lvl="0" marL="344488" rtl="0" algn="just">
              <a:lnSpc>
                <a:spcPct val="120000"/>
              </a:lnSpc>
              <a:spcBef>
                <a:spcPts val="1100"/>
              </a:spcBef>
              <a:spcAft>
                <a:spcPts val="0"/>
              </a:spcAft>
              <a:buSzPct val="90000"/>
              <a:buChar char="▪"/>
            </a:pPr>
            <a:r>
              <a:rPr lang="it-IT" sz="2200"/>
              <a:t>Alle modalità di trasferimento e di intestazione scritturale delle quote si accompagna un diverso (rispetto a quello codicistico) regime di legittimazione all’esercizio dei diritti. La norma cardine della disciplina della gestione accentrata è contenuta nell'art. 83-quinquies, co. 1, TUF rubricata «Diritti del titolare del conto»: </a:t>
            </a:r>
            <a:r>
              <a:rPr lang="it-IT" sz="2200">
                <a:solidFill>
                  <a:srgbClr val="FFFF00"/>
                </a:solidFill>
              </a:rPr>
              <a:t>la legittimazione “piena ed esclusiva” si acquista pertanto con la registrazione in conto e si esprime poi concretamente (è “attestata”: art. 83-quinquies, co. 3) mediante le certificazioni rilasciate e le comunicazioni effettuate dall’intermediario</a:t>
            </a:r>
            <a:r>
              <a:rPr lang="it-IT" sz="2200"/>
              <a:t>, consuete a tutto il sistema della gestione accentrata. </a:t>
            </a:r>
            <a:endParaRPr/>
          </a:p>
          <a:p>
            <a:pPr indent="-338328" lvl="0" marL="344488" rtl="0" algn="just">
              <a:lnSpc>
                <a:spcPct val="120000"/>
              </a:lnSpc>
              <a:spcBef>
                <a:spcPts val="1100"/>
              </a:spcBef>
              <a:spcAft>
                <a:spcPts val="0"/>
              </a:spcAft>
              <a:buSzPct val="90000"/>
              <a:buChar char="▪"/>
            </a:pPr>
            <a:r>
              <a:rPr b="1" lang="it-IT" sz="2200">
                <a:solidFill>
                  <a:srgbClr val="FFFF00"/>
                </a:solidFill>
              </a:rPr>
              <a:t>La circolazione è protetta</a:t>
            </a:r>
            <a:r>
              <a:rPr lang="it-IT" sz="2200"/>
              <a:t> al pari di quanto accade per ogni altro strumento finanziario dematerializzato (artt. 83-quinquies co. 2 sugli acquisti a non domino e 83-septies TUF sulle eccezioni opponibili dall’emittente) </a:t>
            </a:r>
            <a:r>
              <a:rPr b="1" lang="it-IT" sz="2200"/>
              <a:t>e in tal modo «si consuma silenziosamente» il completo superamento del divieto di incorporazione delle quote in azioni, almeno per le partecipazioni dematerializzate</a:t>
            </a:r>
            <a:endParaRPr/>
          </a:p>
        </p:txBody>
      </p:sp>
      <p:sp>
        <p:nvSpPr>
          <p:cNvPr id="308" name="Google Shape;308;p24"/>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09" name="Google Shape;309;p24"/>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25"/>
          <p:cNvSpPr txBox="1"/>
          <p:nvPr>
            <p:ph type="title"/>
          </p:nvPr>
        </p:nvSpPr>
        <p:spPr>
          <a:xfrm>
            <a:off x="2611808" y="216311"/>
            <a:ext cx="7958331" cy="747252"/>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Il libro soci</a:t>
            </a:r>
            <a:endParaRPr/>
          </a:p>
        </p:txBody>
      </p:sp>
      <p:sp>
        <p:nvSpPr>
          <p:cNvPr id="315" name="Google Shape;315;p25"/>
          <p:cNvSpPr txBox="1"/>
          <p:nvPr>
            <p:ph idx="1" type="body"/>
          </p:nvPr>
        </p:nvSpPr>
        <p:spPr>
          <a:xfrm>
            <a:off x="2773599" y="963562"/>
            <a:ext cx="7796540" cy="5579806"/>
          </a:xfrm>
          <a:prstGeom prst="rect">
            <a:avLst/>
          </a:prstGeom>
          <a:noFill/>
          <a:ln>
            <a:noFill/>
          </a:ln>
        </p:spPr>
        <p:txBody>
          <a:bodyPr anchorCtr="0" anchor="ctr" bIns="45700" lIns="91425" spcFirstLastPara="1" rIns="91425" wrap="square" tIns="45700">
            <a:noAutofit/>
          </a:bodyPr>
          <a:lstStyle/>
          <a:p>
            <a:pPr indent="-338328" lvl="0" marL="344488" rtl="0" algn="just">
              <a:lnSpc>
                <a:spcPct val="100000"/>
              </a:lnSpc>
              <a:spcBef>
                <a:spcPts val="0"/>
              </a:spcBef>
              <a:spcAft>
                <a:spcPts val="0"/>
              </a:spcAft>
              <a:buSzPts val="1350"/>
              <a:buChar char="▪"/>
            </a:pPr>
            <a:r>
              <a:rPr lang="it-IT" sz="1500"/>
              <a:t>Il nuovo co. 2-quater, inserito nell’art. 26 del d.l. 179/2012, ripristina l’obbligo di tenuta del libro soci (sia per le quote di partecipazione emesse in forma scritturale sia per quelle emesse in forma diversa da quella scritturale), per la società che abbia emesso una o più categorie di quote in forma scritturale.</a:t>
            </a:r>
            <a:endParaRPr/>
          </a:p>
          <a:p>
            <a:pPr indent="-338328" lvl="0" marL="344488" rtl="0" algn="just">
              <a:lnSpc>
                <a:spcPct val="100000"/>
              </a:lnSpc>
              <a:spcBef>
                <a:spcPts val="1100"/>
              </a:spcBef>
              <a:spcAft>
                <a:spcPts val="0"/>
              </a:spcAft>
              <a:buSzPts val="1350"/>
              <a:buChar char="▪"/>
            </a:pPr>
            <a:r>
              <a:rPr lang="it-IT" sz="1500"/>
              <a:t>E’ espressamente disposto che, </a:t>
            </a:r>
            <a:r>
              <a:rPr b="1" lang="it-IT" sz="1500">
                <a:solidFill>
                  <a:srgbClr val="FFFF00"/>
                </a:solidFill>
              </a:rPr>
              <a:t>per le quote emesse in forma scritturale, le condizioni e le modalità di aggiornamento del libro soci sono quelle vigenti per i titoli azionari</a:t>
            </a:r>
            <a:r>
              <a:rPr lang="it-IT" sz="1500"/>
              <a:t> (quindi, per effetto di quanto disposto sia dall’art. 83-undecies co. 1 TUF sia dall’art. 2355 c.c., è escluso che tale aggiornamento sia preliminare all’esercizio dei diritti partecipativi). La Srl-PMI ha l’obbligo in relazione alle quote emesse in forma scritturale di aggiornare il libro dei soci entro 30 giorni dal ricevimento delle comunicazioni degli intermediari.</a:t>
            </a:r>
            <a:endParaRPr/>
          </a:p>
          <a:p>
            <a:pPr indent="-338328" lvl="0" marL="344488" rtl="0" algn="just">
              <a:lnSpc>
                <a:spcPct val="100000"/>
              </a:lnSpc>
              <a:spcBef>
                <a:spcPts val="1100"/>
              </a:spcBef>
              <a:spcAft>
                <a:spcPts val="0"/>
              </a:spcAft>
              <a:buSzPts val="1350"/>
              <a:buChar char="▪"/>
            </a:pPr>
            <a:r>
              <a:rPr lang="it-IT" sz="1500"/>
              <a:t>Anche da tale richiamo testuale, oltre che da ragioni sistematiche, si può dedurre che l’esercizio dei diritti sociali non presupponga l’iscrizione a libro soci.</a:t>
            </a:r>
            <a:endParaRPr/>
          </a:p>
          <a:p>
            <a:pPr indent="-338328" lvl="0" marL="344488" rtl="0" algn="just">
              <a:lnSpc>
                <a:spcPct val="100000"/>
              </a:lnSpc>
              <a:spcBef>
                <a:spcPts val="1100"/>
              </a:spcBef>
              <a:spcAft>
                <a:spcPts val="0"/>
              </a:spcAft>
              <a:buSzPts val="1350"/>
              <a:buChar char="▪"/>
            </a:pPr>
            <a:r>
              <a:rPr lang="it-IT" sz="1500" u="sng"/>
              <a:t>La funzione del libro reintrodotto dalla novella è essenzialmente informativa</a:t>
            </a:r>
            <a:r>
              <a:rPr lang="it-IT" sz="1500"/>
              <a:t>, consentendo ai soci di raccogliere direttamente dalla società un quadro completo dei dati relativi alla compagine sociale, anche per quanto riguarda le informazioni sulle quote non dematerializzate (vedi infatti l’ultimo periodo del co. 2-quater dell’art. 26 </a:t>
            </a:r>
            <a:r>
              <a:rPr i="1" lang="it-IT" sz="1500"/>
              <a:t>«Le risultanze del libro sono messe a disposizione dei soci, a loro richiesta, anche su supporto informatico in un formato comunemente utilizzato»</a:t>
            </a:r>
            <a:r>
              <a:rPr lang="it-IT" sz="1500"/>
              <a:t>), a differenza delle quote intestate agli intermediari ex art. 100-ter TUF che restano «opache» in quanto nessun dato circa gli assetti proprietari (se non quello generico risultante dal registro delle imprese) è accessibile ai soci </a:t>
            </a:r>
            <a:endParaRPr/>
          </a:p>
        </p:txBody>
      </p:sp>
      <p:sp>
        <p:nvSpPr>
          <p:cNvPr id="316" name="Google Shape;316;p25"/>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17" name="Google Shape;317;p25"/>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26"/>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Altre opinioni sulla funzione</a:t>
            </a:r>
            <a:br>
              <a:rPr lang="it-IT"/>
            </a:br>
            <a:r>
              <a:rPr lang="it-IT"/>
              <a:t>del «nuovo» libro soci</a:t>
            </a:r>
            <a:endParaRPr/>
          </a:p>
        </p:txBody>
      </p:sp>
      <p:sp>
        <p:nvSpPr>
          <p:cNvPr id="323" name="Google Shape;323;p26"/>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62500" lnSpcReduction="20000"/>
          </a:bodyPr>
          <a:lstStyle/>
          <a:p>
            <a:pPr indent="-338328" lvl="0" marL="344488" rtl="0" algn="just">
              <a:lnSpc>
                <a:spcPct val="120000"/>
              </a:lnSpc>
              <a:spcBef>
                <a:spcPts val="0"/>
              </a:spcBef>
              <a:spcAft>
                <a:spcPts val="0"/>
              </a:spcAft>
              <a:buSzPct val="90000"/>
              <a:buChar char="▪"/>
            </a:pPr>
            <a:r>
              <a:rPr lang="it-IT"/>
              <a:t>Secondo un altro orientamento (Assonime circ. 6/2024) «la reintroduzione del libro soci non sembra possa incidere sul regime di circolazione ordinario delle quote non dematerializzate e sulla connessa legittimazione all’esercizio dei diritti sociali … </a:t>
            </a:r>
            <a:r>
              <a:rPr b="1" lang="it-IT"/>
              <a:t>restando ferma la possibilità di introdurre una clausola statutaria che subordini l’efficacia della cessione di quote nei confronti della società e la legittimazione all’esercizio dei diritti sociali all’iscrizione nel libro dei soci, purché l’atto sia già iscritto al registro delle imprese</a:t>
            </a:r>
            <a:r>
              <a:rPr lang="it-IT"/>
              <a:t>, come attualmente consentito in caso di adozione facoltativa del libro soci»</a:t>
            </a:r>
            <a:endParaRPr/>
          </a:p>
          <a:p>
            <a:pPr indent="-338328" lvl="0" marL="344488" rtl="0" algn="just">
              <a:lnSpc>
                <a:spcPct val="120000"/>
              </a:lnSpc>
              <a:spcBef>
                <a:spcPts val="1100"/>
              </a:spcBef>
              <a:spcAft>
                <a:spcPts val="0"/>
              </a:spcAft>
              <a:buSzPct val="90000"/>
              <a:buChar char="▪"/>
            </a:pPr>
            <a:r>
              <a:rPr lang="it-IT"/>
              <a:t>C’è pure chi sostiene (C.A. BUSI) che - fermo restando che il conflitto tra più aventi causa dal medesimo dante causa nel caso di cessione di quote di Srl è, e rimane, regolamentato dalla priorità dell’iscrizione nel R.I. (art. 2470 c.c.) per le quote ordinarie e dalla priorità della scritturazione di giro dell’intermediario nel caso di circolazione scritturale - </a:t>
            </a:r>
            <a:r>
              <a:rPr b="1" lang="it-IT"/>
              <a:t>non si può negare che il comma 2-quater dell’art. 26 del d.l. 179/2012 abbia restituito al libro dei soci il ruolo centrale ed esclusivo di identificazione dei soci e legittimazione all’esercizio dei diritti sociali, declassando l’iscrizione nel R.I. a mera funzione di legittimazione primaria necessaria per ottenere la vera e propria legittimazione all’esercizio dei diritti sociali conseguente all’iscrizione al libro soc</a:t>
            </a:r>
            <a:r>
              <a:rPr lang="it-IT"/>
              <a:t>i, iscrizione che dipenderà anche dalla previa verifica del rispetto delle regole statutarie in tema di circolazione (es. della clausola di gradimento o di prelazione), compito che sarebbe ingrato affidare al solo intermediario.</a:t>
            </a:r>
            <a:endParaRPr/>
          </a:p>
        </p:txBody>
      </p:sp>
      <p:sp>
        <p:nvSpPr>
          <p:cNvPr id="324" name="Google Shape;324;p26"/>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25" name="Google Shape;325;p26"/>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27"/>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coesistenza di diversi metodi di circolazione</a:t>
            </a:r>
            <a:endParaRPr/>
          </a:p>
        </p:txBody>
      </p:sp>
      <p:sp>
        <p:nvSpPr>
          <p:cNvPr id="331" name="Google Shape;331;p27"/>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a:bodyPr>
          <a:lstStyle/>
          <a:p>
            <a:pPr indent="-338328" lvl="0" marL="344488" rtl="0" algn="just">
              <a:lnSpc>
                <a:spcPct val="100000"/>
              </a:lnSpc>
              <a:spcBef>
                <a:spcPts val="0"/>
              </a:spcBef>
              <a:spcAft>
                <a:spcPts val="0"/>
              </a:spcAft>
              <a:buSzPts val="1800"/>
              <a:buChar char="▪"/>
            </a:pPr>
            <a:r>
              <a:rPr lang="it-IT"/>
              <a:t>Alla luce di quanto fin qui visto (compresa la disciplina del libro soci) è quindi possibile la contemporanea esistenza nella medesima Srl-PMI di una pluralità di regimi di rappresentazione/circolazione delle quote: </a:t>
            </a:r>
            <a:endParaRPr/>
          </a:p>
          <a:p>
            <a:pPr indent="-338328" lvl="1" marL="795338" rtl="0" algn="just">
              <a:lnSpc>
                <a:spcPct val="100000"/>
              </a:lnSpc>
              <a:spcBef>
                <a:spcPts val="1100"/>
              </a:spcBef>
              <a:spcAft>
                <a:spcPts val="0"/>
              </a:spcAft>
              <a:buSzPts val="1800"/>
              <a:buFont typeface="Noto Sans Symbols"/>
              <a:buChar char="❖"/>
            </a:pPr>
            <a:r>
              <a:rPr lang="it-IT" sz="2000"/>
              <a:t>quote in regime di dematerializzazione forte (o integrale) che circolano con il metodo scritturale (L. 21/2024) </a:t>
            </a:r>
            <a:endParaRPr/>
          </a:p>
          <a:p>
            <a:pPr indent="-338328" lvl="1" marL="795338" rtl="0" algn="just">
              <a:lnSpc>
                <a:spcPct val="100000"/>
              </a:lnSpc>
              <a:spcBef>
                <a:spcPts val="1100"/>
              </a:spcBef>
              <a:spcAft>
                <a:spcPts val="0"/>
              </a:spcAft>
              <a:buSzPts val="1800"/>
              <a:buFont typeface="Noto Sans Symbols"/>
              <a:buChar char="❖"/>
            </a:pPr>
            <a:r>
              <a:rPr lang="it-IT" sz="2000"/>
              <a:t>ulteriori quote che circolano in regime di dematerializzazione impropria a seguito di equity crowdfunding (art. 100-ter TUF)</a:t>
            </a:r>
            <a:endParaRPr/>
          </a:p>
          <a:p>
            <a:pPr indent="-338328" lvl="1" marL="795338" rtl="0" algn="just">
              <a:lnSpc>
                <a:spcPct val="100000"/>
              </a:lnSpc>
              <a:spcBef>
                <a:spcPts val="1100"/>
              </a:spcBef>
              <a:spcAft>
                <a:spcPts val="0"/>
              </a:spcAft>
              <a:buSzPts val="1800"/>
              <a:buFont typeface="Noto Sans Symbols"/>
              <a:buChar char="❖"/>
            </a:pPr>
            <a:r>
              <a:rPr lang="it-IT" sz="2000"/>
              <a:t>quote ordinarie che circolano ex art. 2740 c.c.</a:t>
            </a:r>
            <a:endParaRPr/>
          </a:p>
          <a:p>
            <a:pPr indent="-224028" lvl="0" marL="344488" rtl="0" algn="l">
              <a:lnSpc>
                <a:spcPct val="120000"/>
              </a:lnSpc>
              <a:spcBef>
                <a:spcPts val="1100"/>
              </a:spcBef>
              <a:spcAft>
                <a:spcPts val="0"/>
              </a:spcAft>
              <a:buSzPts val="1800"/>
              <a:buNone/>
            </a:pPr>
            <a:r>
              <a:t/>
            </a:r>
            <a:endParaRPr/>
          </a:p>
        </p:txBody>
      </p:sp>
      <p:sp>
        <p:nvSpPr>
          <p:cNvPr id="332" name="Google Shape;332;p27"/>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33" name="Google Shape;333;p27"/>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28"/>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Quote come valori mobiliari?</a:t>
            </a:r>
            <a:endParaRPr/>
          </a:p>
        </p:txBody>
      </p:sp>
      <p:sp>
        <p:nvSpPr>
          <p:cNvPr id="339" name="Google Shape;339;p28"/>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85000" lnSpcReduction="20000"/>
          </a:bodyPr>
          <a:lstStyle/>
          <a:p>
            <a:pPr indent="-338328" lvl="0" marL="344488" rtl="0" algn="just">
              <a:lnSpc>
                <a:spcPct val="120000"/>
              </a:lnSpc>
              <a:spcBef>
                <a:spcPts val="0"/>
              </a:spcBef>
              <a:spcAft>
                <a:spcPts val="0"/>
              </a:spcAft>
              <a:buSzPct val="90000"/>
              <a:buChar char="▪"/>
            </a:pPr>
            <a:r>
              <a:rPr lang="it-IT"/>
              <a:t>Il tenore letterale del comma 2-bis dell’art. 26 del d.l. 179/2012 (inserito dalla L. 21/2024 «Legge Capitali»), facendo riferimento alle quote di categoria aventi uguale valore, oltre che conferenti eguali diritti, permette la creazione di categorie di quote rappresentate da unità predeterminate e vincolanti, suscettibili di soggiacere al regime di gestione accentrata. Ciò consente ora di suffragare la tesi che riconduce tali quote di Srl (standardizzate e in forma scritturale) nella categoria dei valori mobiliari tanto da autorizzare la conclusione che il nostro diritto societario conosce la fattispecie della </a:t>
            </a:r>
            <a:r>
              <a:rPr b="1" lang="it-IT"/>
              <a:t>Srl «per azioni»</a:t>
            </a:r>
            <a:r>
              <a:rPr lang="it-IT"/>
              <a:t>, sia pure in senso compiuto limitatamente alle sole PMI</a:t>
            </a:r>
            <a:endParaRPr/>
          </a:p>
          <a:p>
            <a:pPr indent="-338328" lvl="0" marL="344488" rtl="0" algn="just">
              <a:lnSpc>
                <a:spcPct val="120000"/>
              </a:lnSpc>
              <a:spcBef>
                <a:spcPts val="1100"/>
              </a:spcBef>
              <a:spcAft>
                <a:spcPts val="0"/>
              </a:spcAft>
              <a:buSzPct val="90000"/>
              <a:buChar char="▪"/>
            </a:pPr>
            <a:r>
              <a:rPr lang="it-IT"/>
              <a:t>(secondo autorevoli Autori l’emissione di categorie di quote oggettivizzate e standardizzate sulla falsariga delle azioni di SpA era già ammissibile in precedenza, ma tale opinione era avversata ad es. da Orientamento Triveneto I.N.6) </a:t>
            </a:r>
            <a:endParaRPr/>
          </a:p>
        </p:txBody>
      </p:sp>
      <p:sp>
        <p:nvSpPr>
          <p:cNvPr id="340" name="Google Shape;340;p28"/>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41" name="Google Shape;341;p28"/>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9"/>
          <p:cNvSpPr txBox="1"/>
          <p:nvPr>
            <p:ph type="title"/>
          </p:nvPr>
        </p:nvSpPr>
        <p:spPr>
          <a:xfrm>
            <a:off x="2609873" y="3147254"/>
            <a:ext cx="7956560" cy="1424746"/>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200"/>
              <a:buFont typeface="Arial"/>
              <a:buNone/>
            </a:pPr>
            <a:r>
              <a:rPr lang="it-IT"/>
              <a:t>Tokenizzazione</a:t>
            </a:r>
            <a:endParaRPr/>
          </a:p>
        </p:txBody>
      </p:sp>
      <p:sp>
        <p:nvSpPr>
          <p:cNvPr id="347" name="Google Shape;347;p29"/>
          <p:cNvSpPr txBox="1"/>
          <p:nvPr>
            <p:ph idx="1" type="body"/>
          </p:nvPr>
        </p:nvSpPr>
        <p:spPr>
          <a:xfrm>
            <a:off x="2773968" y="2268786"/>
            <a:ext cx="7791931" cy="878468"/>
          </a:xfrm>
          <a:prstGeom prst="rect">
            <a:avLst/>
          </a:prstGeom>
          <a:noFill/>
          <a:ln>
            <a:noFill/>
          </a:ln>
        </p:spPr>
        <p:txBody>
          <a:bodyPr anchorCtr="0" anchor="b" bIns="45700" lIns="91425" spcFirstLastPara="1" rIns="91425" wrap="square" tIns="0">
            <a:normAutofit/>
          </a:bodyPr>
          <a:lstStyle/>
          <a:p>
            <a:pPr indent="0" lvl="0" marL="0" rtl="0" algn="r">
              <a:lnSpc>
                <a:spcPct val="120000"/>
              </a:lnSpc>
              <a:spcBef>
                <a:spcPts val="0"/>
              </a:spcBef>
              <a:spcAft>
                <a:spcPts val="0"/>
              </a:spcAft>
              <a:buSzPts val="1620"/>
              <a:buNone/>
            </a:pPr>
            <a:r>
              <a:rPr lang="it-IT"/>
              <a:t>4</a:t>
            </a:r>
            <a:endParaRPr/>
          </a:p>
        </p:txBody>
      </p:sp>
      <p:sp>
        <p:nvSpPr>
          <p:cNvPr id="348" name="Google Shape;348;p29"/>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49" name="Google Shape;349;p29"/>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3"/>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ben conosciuta circolazione delle partecipazioni di Srl</a:t>
            </a:r>
            <a:endParaRPr/>
          </a:p>
        </p:txBody>
      </p:sp>
      <p:sp>
        <p:nvSpPr>
          <p:cNvPr id="139" name="Google Shape;139;p3"/>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77500" lnSpcReduction="20000"/>
          </a:bodyPr>
          <a:lstStyle/>
          <a:p>
            <a:pPr indent="-338328" lvl="0" marL="344488" rtl="0" algn="just">
              <a:lnSpc>
                <a:spcPct val="120000"/>
              </a:lnSpc>
              <a:spcBef>
                <a:spcPts val="0"/>
              </a:spcBef>
              <a:spcAft>
                <a:spcPts val="0"/>
              </a:spcAft>
              <a:buSzPct val="90000"/>
              <a:buChar char="▪"/>
            </a:pPr>
            <a:r>
              <a:rPr lang="it-IT"/>
              <a:t>Libera trasferibilità per atto tra vivi e per successione a causa di morte, salvo contraria disposizione dell’atto costitutivo (art. 2469 co. 1 c.c.) </a:t>
            </a:r>
            <a:endParaRPr/>
          </a:p>
          <a:p>
            <a:pPr indent="-338328" lvl="0" marL="344488" rtl="0" algn="just">
              <a:lnSpc>
                <a:spcPct val="120000"/>
              </a:lnSpc>
              <a:spcBef>
                <a:spcPts val="1100"/>
              </a:spcBef>
              <a:spcAft>
                <a:spcPts val="0"/>
              </a:spcAft>
              <a:buSzPct val="90000"/>
              <a:buChar char="▪"/>
            </a:pPr>
            <a:r>
              <a:rPr lang="it-IT"/>
              <a:t>Limitazioni statutarie al trasferimento (clausole di prelazione o di gradimento) </a:t>
            </a:r>
            <a:endParaRPr/>
          </a:p>
          <a:p>
            <a:pPr indent="-338328" lvl="0" marL="344488" rtl="0" algn="just">
              <a:lnSpc>
                <a:spcPct val="120000"/>
              </a:lnSpc>
              <a:spcBef>
                <a:spcPts val="1100"/>
              </a:spcBef>
              <a:spcAft>
                <a:spcPts val="0"/>
              </a:spcAft>
              <a:buSzPct val="90000"/>
              <a:buChar char="▪"/>
            </a:pPr>
            <a:r>
              <a:rPr lang="it-IT"/>
              <a:t>Introduzione di clausole di mero gradimento o che escludono la trasferibilità = diritto di recesso </a:t>
            </a:r>
            <a:endParaRPr/>
          </a:p>
          <a:p>
            <a:pPr indent="-338328" lvl="0" marL="344488" rtl="0" algn="just">
              <a:lnSpc>
                <a:spcPct val="120000"/>
              </a:lnSpc>
              <a:spcBef>
                <a:spcPts val="1100"/>
              </a:spcBef>
              <a:spcAft>
                <a:spcPts val="0"/>
              </a:spcAft>
              <a:buSzPct val="90000"/>
              <a:buChar char="▪"/>
            </a:pPr>
            <a:r>
              <a:rPr lang="it-IT"/>
              <a:t>Atto notarile (art. 2470 c.c.) oppure atto sottoscritto mediante firma digitale veicolato da altro professionista abilitato ai sensi art. 36 d.l. 112/2008</a:t>
            </a:r>
            <a:endParaRPr/>
          </a:p>
          <a:p>
            <a:pPr indent="-338328" lvl="0" marL="344488" rtl="0" algn="just">
              <a:lnSpc>
                <a:spcPct val="120000"/>
              </a:lnSpc>
              <a:spcBef>
                <a:spcPts val="1100"/>
              </a:spcBef>
              <a:spcAft>
                <a:spcPts val="0"/>
              </a:spcAft>
              <a:buSzPct val="90000"/>
              <a:buChar char="▪"/>
            </a:pPr>
            <a:r>
              <a:rPr lang="it-IT"/>
              <a:t>Efficacia nei confronti della società dal </a:t>
            </a:r>
            <a:r>
              <a:rPr lang="it-IT" u="sng"/>
              <a:t>deposito</a:t>
            </a:r>
            <a:r>
              <a:rPr lang="it-IT"/>
              <a:t> a cura del notaio o dell’intermediario abilitato</a:t>
            </a:r>
            <a:endParaRPr/>
          </a:p>
          <a:p>
            <a:pPr indent="-338328" lvl="0" marL="344488" rtl="0" algn="just">
              <a:lnSpc>
                <a:spcPct val="120000"/>
              </a:lnSpc>
              <a:spcBef>
                <a:spcPts val="1100"/>
              </a:spcBef>
              <a:spcAft>
                <a:spcPts val="0"/>
              </a:spcAft>
              <a:buSzPct val="90000"/>
              <a:buChar char="▪"/>
            </a:pPr>
            <a:r>
              <a:rPr lang="it-IT"/>
              <a:t>Preferenza per colui che per primo abbia effettuato in buona fede l’</a:t>
            </a:r>
            <a:r>
              <a:rPr lang="it-IT" u="sng"/>
              <a:t>iscrizione</a:t>
            </a:r>
            <a:r>
              <a:rPr lang="it-IT"/>
              <a:t> nel R.I., anche se il suo titolo è di data posteriore, in caso di contrasto tra più acquirenti (art. 2470 co. 3 c.c.)</a:t>
            </a:r>
            <a:endParaRPr/>
          </a:p>
        </p:txBody>
      </p:sp>
      <p:sp>
        <p:nvSpPr>
          <p:cNvPr id="140" name="Google Shape;140;p3"/>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41" name="Google Shape;141;p3"/>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30"/>
          <p:cNvSpPr txBox="1"/>
          <p:nvPr>
            <p:ph type="title"/>
          </p:nvPr>
        </p:nvSpPr>
        <p:spPr>
          <a:xfrm>
            <a:off x="2611808" y="570272"/>
            <a:ext cx="7958331" cy="766916"/>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tokenizzazione delle quote</a:t>
            </a:r>
            <a:endParaRPr/>
          </a:p>
        </p:txBody>
      </p:sp>
      <p:sp>
        <p:nvSpPr>
          <p:cNvPr id="355" name="Google Shape;355;p30"/>
          <p:cNvSpPr txBox="1"/>
          <p:nvPr>
            <p:ph idx="1" type="body"/>
          </p:nvPr>
        </p:nvSpPr>
        <p:spPr>
          <a:xfrm>
            <a:off x="2773599" y="1553497"/>
            <a:ext cx="7796540" cy="4496447"/>
          </a:xfrm>
          <a:prstGeom prst="rect">
            <a:avLst/>
          </a:prstGeom>
          <a:noFill/>
          <a:ln>
            <a:noFill/>
          </a:ln>
        </p:spPr>
        <p:txBody>
          <a:bodyPr anchorCtr="0" anchor="ctr" bIns="45700" lIns="91425" spcFirstLastPara="1" rIns="91425" wrap="square" tIns="45700">
            <a:normAutofit fontScale="77500" lnSpcReduction="20000"/>
          </a:bodyPr>
          <a:lstStyle/>
          <a:p>
            <a:pPr indent="-338328" lvl="0" marL="344488" rtl="0" algn="just">
              <a:lnSpc>
                <a:spcPct val="100000"/>
              </a:lnSpc>
              <a:spcBef>
                <a:spcPts val="0"/>
              </a:spcBef>
              <a:spcAft>
                <a:spcPts val="0"/>
              </a:spcAft>
              <a:buSzPct val="90000"/>
              <a:buChar char="▪"/>
            </a:pPr>
            <a:r>
              <a:rPr lang="it-IT"/>
              <a:t>Resta da verificare cosa accadrà allorquando si darà attuazione al d.l. 17.3.2023 n. 25, convertito con modificazioni dalla L. 10.5.2023 n. 52 (c.d. decreto “FinTech”) ove il legislatore italiano, attuando il Regolamento (UE) 2022/858, ha provveduto ad introdurre un regime sperimentale pilota che disciplina l’emissione e la circolazione degli strumenti finanziari tokenizzati ovvero “in forma digitale” (tecnologia fondata sulla </a:t>
            </a:r>
            <a:r>
              <a:rPr b="1" lang="it-IT"/>
              <a:t>blockchain</a:t>
            </a:r>
            <a:r>
              <a:rPr lang="it-IT"/>
              <a:t>, in particolare sui </a:t>
            </a:r>
            <a:r>
              <a:rPr b="1" lang="it-IT">
                <a:solidFill>
                  <a:srgbClr val="FFFF00"/>
                </a:solidFill>
              </a:rPr>
              <a:t>c.d. registri distribuiti</a:t>
            </a:r>
            <a:r>
              <a:rPr lang="it-IT"/>
              <a:t> </a:t>
            </a:r>
            <a:r>
              <a:rPr i="1" lang="it-IT"/>
              <a:t>distributed ledger technology</a:t>
            </a:r>
            <a:r>
              <a:rPr lang="it-IT"/>
              <a:t> o DLT), al momento non applicabile alla Srl con la sola eccezione dell’eventuale emissione di titoli di debito. </a:t>
            </a:r>
            <a:endParaRPr/>
          </a:p>
          <a:p>
            <a:pPr indent="-338328" lvl="0" marL="344488" rtl="0" algn="just">
              <a:lnSpc>
                <a:spcPct val="100000"/>
              </a:lnSpc>
              <a:spcBef>
                <a:spcPts val="1100"/>
              </a:spcBef>
              <a:spcAft>
                <a:spcPts val="0"/>
              </a:spcAft>
              <a:buSzPct val="90000"/>
              <a:buChar char="▪"/>
            </a:pPr>
            <a:r>
              <a:rPr lang="it-IT"/>
              <a:t>Nelle infrastrutture di mercato basate sulla DLT circolano </a:t>
            </a:r>
            <a:r>
              <a:rPr b="1" lang="it-IT">
                <a:solidFill>
                  <a:srgbClr val="FFFF00"/>
                </a:solidFill>
              </a:rPr>
              <a:t>i token</a:t>
            </a:r>
            <a:r>
              <a:rPr lang="it-IT"/>
              <a:t>, che dal punto di vista tecnico sono una scritturazione informatica a favore di un determinato partecipante del sistema, mentre dal punto di vista funzionale rappresentano uno strumento che consente al titolare di esercitare una serie di diritti nei confronti dell’emittente. </a:t>
            </a:r>
            <a:r>
              <a:rPr b="1" lang="it-IT" u="sng"/>
              <a:t>La novità del sistema circolatorio così strutturato consiste nell’assenza di depositari centrali del token e nell’esercizio dei diritti relativi in completa autonomia, senza la necessaria cooperazione di terze parti</a:t>
            </a:r>
            <a:r>
              <a:rPr lang="it-IT"/>
              <a:t>.</a:t>
            </a:r>
            <a:endParaRPr/>
          </a:p>
          <a:p>
            <a:pPr indent="-338328" lvl="0" marL="344488" rtl="0" algn="just">
              <a:lnSpc>
                <a:spcPct val="100000"/>
              </a:lnSpc>
              <a:spcBef>
                <a:spcPts val="1100"/>
              </a:spcBef>
              <a:spcAft>
                <a:spcPts val="0"/>
              </a:spcAft>
              <a:buSzPct val="90000"/>
              <a:buChar char="▪"/>
            </a:pPr>
            <a:r>
              <a:rPr lang="it-IT"/>
              <a:t>Attualmente la possibilità di sostituire </a:t>
            </a:r>
            <a:r>
              <a:rPr i="1" lang="it-IT"/>
              <a:t>tout court</a:t>
            </a:r>
            <a:r>
              <a:rPr lang="it-IT"/>
              <a:t> le regole relative alla legittimazione e, soprattutto, alla circolazione delle quote con la tecnologia DLT non appare praticabile. Ma …. (segue)</a:t>
            </a:r>
            <a:endParaRPr/>
          </a:p>
        </p:txBody>
      </p:sp>
      <p:sp>
        <p:nvSpPr>
          <p:cNvPr id="356" name="Google Shape;356;p30"/>
          <p:cNvSpPr/>
          <p:nvPr/>
        </p:nvSpPr>
        <p:spPr>
          <a:xfrm>
            <a:off x="7443020" y="5633885"/>
            <a:ext cx="1637169" cy="314632"/>
          </a:xfrm>
          <a:prstGeom prst="rightArrow">
            <a:avLst>
              <a:gd fmla="val 50000" name="adj1"/>
              <a:gd fmla="val 50000" name="adj2"/>
            </a:avLst>
          </a:prstGeom>
          <a:solidFill>
            <a:srgbClr val="7CB2E6"/>
          </a:solidFill>
          <a:ln cap="flat" cmpd="sng" w="15875">
            <a:solidFill>
              <a:srgbClr val="1F2B48"/>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357" name="Google Shape;357;p30"/>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58" name="Google Shape;358;p30"/>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31"/>
          <p:cNvSpPr txBox="1"/>
          <p:nvPr>
            <p:ph type="title"/>
          </p:nvPr>
        </p:nvSpPr>
        <p:spPr>
          <a:xfrm>
            <a:off x="2611808" y="678426"/>
            <a:ext cx="7958331" cy="1091381"/>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 tokenizzazione delle quote </a:t>
            </a:r>
            <a:br>
              <a:rPr lang="it-IT"/>
            </a:br>
            <a:r>
              <a:rPr lang="it-IT"/>
              <a:t>(rinvio al futuro)</a:t>
            </a:r>
            <a:endParaRPr/>
          </a:p>
        </p:txBody>
      </p:sp>
      <p:sp>
        <p:nvSpPr>
          <p:cNvPr id="364" name="Google Shape;364;p31"/>
          <p:cNvSpPr txBox="1"/>
          <p:nvPr>
            <p:ph idx="1" type="body"/>
          </p:nvPr>
        </p:nvSpPr>
        <p:spPr>
          <a:xfrm>
            <a:off x="2773599" y="1986116"/>
            <a:ext cx="7796540" cy="4345858"/>
          </a:xfrm>
          <a:prstGeom prst="rect">
            <a:avLst/>
          </a:prstGeom>
          <a:noFill/>
          <a:ln>
            <a:noFill/>
          </a:ln>
        </p:spPr>
        <p:txBody>
          <a:bodyPr anchorCtr="0" anchor="ctr" bIns="45700" lIns="91425" spcFirstLastPara="1" rIns="91425" wrap="square" tIns="45700">
            <a:normAutofit fontScale="70000" lnSpcReduction="20000"/>
          </a:bodyPr>
          <a:lstStyle/>
          <a:p>
            <a:pPr indent="-338328" lvl="0" marL="344488" rtl="0" algn="just">
              <a:lnSpc>
                <a:spcPct val="120000"/>
              </a:lnSpc>
              <a:spcBef>
                <a:spcPts val="0"/>
              </a:spcBef>
              <a:spcAft>
                <a:spcPts val="0"/>
              </a:spcAft>
              <a:buSzPct val="90000"/>
              <a:buChar char="▪"/>
            </a:pPr>
            <a:r>
              <a:rPr lang="it-IT"/>
              <a:t> … ma è una prospettiva suscettibile di divenire attuale se e quando la Consob intenderà esercitare il potere regolamentare attribuitole dall’art. 28 del decreto “FinTech” di includere le quote di Srl tra gli strumenti finanziari digitali, anche in deroga alle disposizioni vigenti relative al regime di forma e circolazione ordinaria di tali strumenti (potestà che ovviamente dovrà essere esercitata in relazione alle sole quote di Srl suscettibili di essere incluse in quanto standardizzate nella categoria dei valori mobiliari e per tale via in quella degli strumenti finanziari rientranti nella fattispecie di cui alla Direttiva MiFID II)</a:t>
            </a:r>
            <a:endParaRPr/>
          </a:p>
          <a:p>
            <a:pPr indent="-258318" lvl="0" marL="344488" rtl="0" algn="just">
              <a:lnSpc>
                <a:spcPct val="120000"/>
              </a:lnSpc>
              <a:spcBef>
                <a:spcPts val="1100"/>
              </a:spcBef>
              <a:spcAft>
                <a:spcPts val="0"/>
              </a:spcAft>
              <a:buSzPct val="90000"/>
              <a:buNone/>
            </a:pPr>
            <a:r>
              <a:t/>
            </a:r>
            <a:endParaRPr/>
          </a:p>
          <a:p>
            <a:pPr indent="0" lvl="0" marL="6160" rtl="0" algn="just">
              <a:lnSpc>
                <a:spcPct val="120000"/>
              </a:lnSpc>
              <a:spcBef>
                <a:spcPts val="1100"/>
              </a:spcBef>
              <a:spcAft>
                <a:spcPts val="0"/>
              </a:spcAft>
              <a:buSzPct val="90000"/>
              <a:buNone/>
            </a:pPr>
            <a:r>
              <a:rPr lang="it-IT"/>
              <a:t>E quale potrà essere </a:t>
            </a:r>
            <a:r>
              <a:rPr b="1" lang="it-IT">
                <a:solidFill>
                  <a:srgbClr val="FFFF00"/>
                </a:solidFill>
              </a:rPr>
              <a:t>il ruolo di noi notai</a:t>
            </a:r>
            <a:r>
              <a:rPr lang="it-IT"/>
              <a:t>?</a:t>
            </a:r>
            <a:endParaRPr/>
          </a:p>
          <a:p>
            <a:pPr indent="-338328" lvl="0" marL="344488" rtl="0" algn="just">
              <a:lnSpc>
                <a:spcPct val="120000"/>
              </a:lnSpc>
              <a:spcBef>
                <a:spcPts val="1100"/>
              </a:spcBef>
              <a:spcAft>
                <a:spcPts val="0"/>
              </a:spcAft>
              <a:buSzPct val="90000"/>
              <a:buFont typeface="Noto Sans Symbols"/>
              <a:buChar char="⮚"/>
            </a:pPr>
            <a:r>
              <a:rPr lang="it-IT"/>
              <a:t>P. MARCHETTI, </a:t>
            </a:r>
            <a:r>
              <a:rPr i="1" lang="it-IT"/>
              <a:t>Fintech, il possibile ruolo dei notai nelle certificazioni</a:t>
            </a:r>
            <a:r>
              <a:rPr lang="it-IT"/>
              <a:t>, Il Sole 24Ore, 1 aprile 2023</a:t>
            </a:r>
            <a:endParaRPr/>
          </a:p>
          <a:p>
            <a:pPr indent="-338328" lvl="0" marL="344488" rtl="0" algn="just">
              <a:lnSpc>
                <a:spcPct val="120000"/>
              </a:lnSpc>
              <a:spcBef>
                <a:spcPts val="1100"/>
              </a:spcBef>
              <a:spcAft>
                <a:spcPts val="0"/>
              </a:spcAft>
              <a:buSzPct val="90000"/>
              <a:buFont typeface="Noto Sans Symbols"/>
              <a:buChar char="⮚"/>
            </a:pPr>
            <a:r>
              <a:rPr lang="it-IT"/>
              <a:t>N. ABRIANI, Un ruolo al notariato nei processi di digitalizzazione, Il Sole 24Ore, 25 aprile 2023</a:t>
            </a:r>
            <a:endParaRPr/>
          </a:p>
          <a:p>
            <a:pPr indent="0" lvl="0" marL="6160" rtl="0" algn="just">
              <a:lnSpc>
                <a:spcPct val="120000"/>
              </a:lnSpc>
              <a:spcBef>
                <a:spcPts val="1100"/>
              </a:spcBef>
              <a:spcAft>
                <a:spcPts val="0"/>
              </a:spcAft>
              <a:buSzPct val="90000"/>
              <a:buNone/>
            </a:pPr>
            <a:r>
              <a:t/>
            </a:r>
            <a:endParaRPr/>
          </a:p>
          <a:p>
            <a:pPr indent="-338328" lvl="0" marL="344488" rtl="0" algn="just">
              <a:lnSpc>
                <a:spcPct val="120000"/>
              </a:lnSpc>
              <a:spcBef>
                <a:spcPts val="1100"/>
              </a:spcBef>
              <a:spcAft>
                <a:spcPts val="0"/>
              </a:spcAft>
              <a:buSzPct val="90000"/>
              <a:buChar char="▪"/>
            </a:pPr>
            <a:r>
              <a:rPr lang="it-IT"/>
              <a:t>Avremo quindi modo di riparlarne e aggiornare il carnet ☺</a:t>
            </a:r>
            <a:endParaRPr/>
          </a:p>
          <a:p>
            <a:pPr indent="-258318" lvl="0" marL="344488" rtl="0" algn="l">
              <a:lnSpc>
                <a:spcPct val="120000"/>
              </a:lnSpc>
              <a:spcBef>
                <a:spcPts val="1100"/>
              </a:spcBef>
              <a:spcAft>
                <a:spcPts val="0"/>
              </a:spcAft>
              <a:buSzPct val="90000"/>
              <a:buNone/>
            </a:pPr>
            <a:r>
              <a:t/>
            </a:r>
            <a:endParaRPr/>
          </a:p>
        </p:txBody>
      </p:sp>
      <p:sp>
        <p:nvSpPr>
          <p:cNvPr id="365" name="Google Shape;365;p31"/>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66" name="Google Shape;366;p31"/>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0" name="Shape 370"/>
        <p:cNvGrpSpPr/>
        <p:nvPr/>
      </p:nvGrpSpPr>
      <p:grpSpPr>
        <a:xfrm>
          <a:off x="0" y="0"/>
          <a:ext cx="0" cy="0"/>
          <a:chOff x="0" y="0"/>
          <a:chExt cx="0" cy="0"/>
        </a:xfrm>
      </p:grpSpPr>
      <p:sp>
        <p:nvSpPr>
          <p:cNvPr id="371" name="Google Shape;371;p32"/>
          <p:cNvSpPr txBox="1"/>
          <p:nvPr>
            <p:ph type="title"/>
          </p:nvPr>
        </p:nvSpPr>
        <p:spPr>
          <a:xfrm>
            <a:off x="2611808" y="452284"/>
            <a:ext cx="7958331" cy="1091381"/>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Breve nota bibliografica</a:t>
            </a:r>
            <a:endParaRPr/>
          </a:p>
        </p:txBody>
      </p:sp>
      <p:sp>
        <p:nvSpPr>
          <p:cNvPr id="372" name="Google Shape;372;p32"/>
          <p:cNvSpPr txBox="1"/>
          <p:nvPr>
            <p:ph idx="1" type="body"/>
          </p:nvPr>
        </p:nvSpPr>
        <p:spPr>
          <a:xfrm>
            <a:off x="2773599" y="1327355"/>
            <a:ext cx="7796540" cy="5329084"/>
          </a:xfrm>
          <a:prstGeom prst="rect">
            <a:avLst/>
          </a:prstGeom>
          <a:noFill/>
          <a:ln>
            <a:noFill/>
          </a:ln>
        </p:spPr>
        <p:txBody>
          <a:bodyPr anchorCtr="0" anchor="ctr" bIns="45700" lIns="91425" spcFirstLastPara="1" rIns="91425" wrap="square" tIns="45700">
            <a:normAutofit fontScale="70000" lnSpcReduction="20000"/>
          </a:bodyPr>
          <a:lstStyle/>
          <a:p>
            <a:pPr indent="-338328" lvl="0" marL="344488" rtl="0" algn="just">
              <a:lnSpc>
                <a:spcPct val="120000"/>
              </a:lnSpc>
              <a:spcBef>
                <a:spcPts val="0"/>
              </a:spcBef>
              <a:spcAft>
                <a:spcPts val="0"/>
              </a:spcAft>
              <a:buSzPct val="90000"/>
              <a:buChar char="▪"/>
            </a:pPr>
            <a:r>
              <a:rPr lang="it-IT"/>
              <a:t>ASSONIME, </a:t>
            </a:r>
            <a:r>
              <a:rPr i="1" lang="it-IT"/>
              <a:t>Legge 5 marzo 2024, n. 21: interventi a sostegno della competitività del mercato dei capitali, </a:t>
            </a:r>
            <a:r>
              <a:rPr lang="it-IT"/>
              <a:t>Circolare n. 6 del 13.3.2024</a:t>
            </a:r>
            <a:endParaRPr/>
          </a:p>
          <a:p>
            <a:pPr indent="-338328" lvl="0" marL="344488" rtl="0" algn="just">
              <a:lnSpc>
                <a:spcPct val="120000"/>
              </a:lnSpc>
              <a:spcBef>
                <a:spcPts val="1100"/>
              </a:spcBef>
              <a:spcAft>
                <a:spcPts val="0"/>
              </a:spcAft>
              <a:buSzPct val="90000"/>
              <a:buChar char="▪"/>
            </a:pPr>
            <a:r>
              <a:rPr lang="it-IT"/>
              <a:t>F. BRIZZI, La dematerializzazione delle quote di S.r.l. PMI, Le Società 7/2024, p. 785 ss.</a:t>
            </a:r>
            <a:endParaRPr/>
          </a:p>
          <a:p>
            <a:pPr indent="-338328" lvl="0" marL="344488" rtl="0" algn="just">
              <a:lnSpc>
                <a:spcPct val="120000"/>
              </a:lnSpc>
              <a:spcBef>
                <a:spcPts val="1100"/>
              </a:spcBef>
              <a:spcAft>
                <a:spcPts val="0"/>
              </a:spcAft>
              <a:buSzPct val="90000"/>
              <a:buChar char="▪"/>
            </a:pPr>
            <a:r>
              <a:rPr lang="it-IT"/>
              <a:t>C.A. BUSI, </a:t>
            </a:r>
            <a:r>
              <a:rPr i="1" lang="it-IT"/>
              <a:t>La facoltà di dematerializzare le categorie speciali di quote di SRL PMI e il conseguente obbligo di tenuta del libro soci</a:t>
            </a:r>
            <a:r>
              <a:rPr lang="it-IT"/>
              <a:t>, in Società e Contratti 10/2024, p. 4 ss.</a:t>
            </a:r>
            <a:endParaRPr/>
          </a:p>
          <a:p>
            <a:pPr indent="-338328" lvl="0" marL="344488" rtl="0" algn="just">
              <a:lnSpc>
                <a:spcPct val="120000"/>
              </a:lnSpc>
              <a:spcBef>
                <a:spcPts val="1100"/>
              </a:spcBef>
              <a:spcAft>
                <a:spcPts val="0"/>
              </a:spcAft>
              <a:buSzPct val="90000"/>
              <a:buChar char="▪"/>
            </a:pPr>
            <a:r>
              <a:rPr lang="it-IT"/>
              <a:t>O. CAGNASSO, </a:t>
            </a:r>
            <a:r>
              <a:rPr i="1" lang="it-IT"/>
              <a:t>La s.r.l. aperta</a:t>
            </a:r>
            <a:r>
              <a:rPr lang="it-IT"/>
              <a:t>, in Diritto dell’innovazione e PMI, opera diretta da O. Cagnasso e A. Mambriani, Bologna 2025, p. 816 ss.</a:t>
            </a:r>
            <a:endParaRPr/>
          </a:p>
          <a:p>
            <a:pPr indent="-338328" lvl="0" marL="344488" rtl="0" algn="just">
              <a:lnSpc>
                <a:spcPct val="120000"/>
              </a:lnSpc>
              <a:spcBef>
                <a:spcPts val="1100"/>
              </a:spcBef>
              <a:spcAft>
                <a:spcPts val="0"/>
              </a:spcAft>
              <a:buSzPct val="90000"/>
              <a:buChar char="▪"/>
            </a:pPr>
            <a:r>
              <a:rPr lang="it-IT"/>
              <a:t>M. CIAN, </a:t>
            </a:r>
            <a:r>
              <a:rPr i="1" lang="it-IT"/>
              <a:t>Le quote dematerializzate di S.r.l.</a:t>
            </a:r>
            <a:r>
              <a:rPr lang="it-IT"/>
              <a:t>, in Rivista di diritto civile 3/2024, p. 291 ss.</a:t>
            </a:r>
            <a:endParaRPr/>
          </a:p>
          <a:p>
            <a:pPr indent="-338328" lvl="0" marL="344488" rtl="0" algn="just">
              <a:lnSpc>
                <a:spcPct val="120000"/>
              </a:lnSpc>
              <a:spcBef>
                <a:spcPts val="1100"/>
              </a:spcBef>
              <a:spcAft>
                <a:spcPts val="0"/>
              </a:spcAft>
              <a:buSzPct val="90000"/>
              <a:buChar char="▪"/>
            </a:pPr>
            <a:r>
              <a:rPr lang="it-IT"/>
              <a:t>M. CIAN, </a:t>
            </a:r>
            <a:r>
              <a:rPr i="1" lang="it-IT"/>
              <a:t>La dematerializzazione delle partecipazioni di società a responsabilità limitata </a:t>
            </a:r>
            <a:r>
              <a:rPr lang="it-IT"/>
              <a:t>(art. 3 L. 21/2024), studio CNN n. 42-2024/I</a:t>
            </a:r>
            <a:endParaRPr/>
          </a:p>
          <a:p>
            <a:pPr indent="-338328" lvl="0" marL="344488" rtl="0" algn="just">
              <a:lnSpc>
                <a:spcPct val="120000"/>
              </a:lnSpc>
              <a:spcBef>
                <a:spcPts val="1100"/>
              </a:spcBef>
              <a:spcAft>
                <a:spcPts val="0"/>
              </a:spcAft>
              <a:buSzPct val="90000"/>
              <a:buChar char="▪"/>
            </a:pPr>
            <a:r>
              <a:rPr lang="it-IT"/>
              <a:t>M. CIAN, </a:t>
            </a:r>
            <a:r>
              <a:rPr i="1" lang="it-IT"/>
              <a:t>L’intestazione intermediata delle quote di S.r.l. PMI: rapporto societario, regime della circolazione</a:t>
            </a:r>
            <a:r>
              <a:rPr lang="it-IT"/>
              <a:t>, in NLCC 5/2018, p. 1260 ss.</a:t>
            </a:r>
            <a:endParaRPr/>
          </a:p>
          <a:p>
            <a:pPr indent="-338328" lvl="0" marL="344488" rtl="0" algn="just">
              <a:lnSpc>
                <a:spcPct val="120000"/>
              </a:lnSpc>
              <a:spcBef>
                <a:spcPts val="1100"/>
              </a:spcBef>
              <a:spcAft>
                <a:spcPts val="0"/>
              </a:spcAft>
              <a:buSzPct val="90000"/>
              <a:buChar char="▪"/>
            </a:pPr>
            <a:r>
              <a:rPr lang="it-IT"/>
              <a:t>CNDCEC e Fondazione Nazionale dei Commercialisti, </a:t>
            </a:r>
            <a:r>
              <a:rPr i="1" lang="it-IT"/>
              <a:t>Le S.r.l. PMI: deroghe al diritto societario e novità introdotte dalla legge Capitali</a:t>
            </a:r>
            <a:r>
              <a:rPr lang="it-IT"/>
              <a:t>, Documento di ricerca del 30.9.2024</a:t>
            </a:r>
            <a:endParaRPr/>
          </a:p>
          <a:p>
            <a:pPr indent="-338328" lvl="0" marL="344488" rtl="0" algn="just">
              <a:lnSpc>
                <a:spcPct val="120000"/>
              </a:lnSpc>
              <a:spcBef>
                <a:spcPts val="1100"/>
              </a:spcBef>
              <a:spcAft>
                <a:spcPts val="0"/>
              </a:spcAft>
              <a:buSzPct val="90000"/>
              <a:buChar char="▪"/>
            </a:pPr>
            <a:r>
              <a:rPr lang="it-IT"/>
              <a:t>P. REVIGLIONO, </a:t>
            </a:r>
            <a:r>
              <a:rPr i="1" lang="it-IT"/>
              <a:t>Sottoscrizione e trasferimento delle partecipazioni sociali nella s.r.l.</a:t>
            </a:r>
            <a:r>
              <a:rPr lang="it-IT"/>
              <a:t>, in Diritto dell’innovazione e PMI, opera diretta da O. Cagnasso e A. Mambriani, Bologna 2025, p. 455 ss.</a:t>
            </a:r>
            <a:endParaRPr/>
          </a:p>
          <a:p>
            <a:pPr indent="-258318" lvl="0" marL="344488" rtl="0" algn="l">
              <a:lnSpc>
                <a:spcPct val="120000"/>
              </a:lnSpc>
              <a:spcBef>
                <a:spcPts val="1100"/>
              </a:spcBef>
              <a:spcAft>
                <a:spcPts val="0"/>
              </a:spcAft>
              <a:buSzPct val="90000"/>
              <a:buNone/>
            </a:pPr>
            <a:r>
              <a:t/>
            </a:r>
            <a:endParaRPr/>
          </a:p>
        </p:txBody>
      </p:sp>
      <p:sp>
        <p:nvSpPr>
          <p:cNvPr id="373" name="Google Shape;373;p32"/>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74" name="Google Shape;374;p32"/>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33"/>
          <p:cNvSpPr txBox="1"/>
          <p:nvPr/>
        </p:nvSpPr>
        <p:spPr>
          <a:xfrm>
            <a:off x="3048000" y="3246792"/>
            <a:ext cx="6096000" cy="138499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it-IT" sz="2800" u="none" cap="none" strike="noStrike">
                <a:solidFill>
                  <a:schemeClr val="lt1"/>
                </a:solidFill>
                <a:latin typeface="Arial"/>
                <a:ea typeface="Arial"/>
                <a:cs typeface="Arial"/>
                <a:sym typeface="Arial"/>
              </a:rPr>
              <a:t>GRAZIE DELL’ATTENZIONE</a:t>
            </a:r>
            <a:endParaRPr/>
          </a:p>
          <a:p>
            <a:pPr indent="0" lvl="0" marL="0" marR="0" rtl="0" algn="ctr">
              <a:spcBef>
                <a:spcPts val="0"/>
              </a:spcBef>
              <a:spcAft>
                <a:spcPts val="0"/>
              </a:spcAft>
              <a:buNone/>
            </a:pPr>
            <a:r>
              <a:t/>
            </a:r>
            <a:endParaRPr b="1" i="0" sz="2800" u="none" cap="none" strike="noStrike">
              <a:solidFill>
                <a:schemeClr val="lt1"/>
              </a:solidFill>
              <a:latin typeface="Arial"/>
              <a:ea typeface="Arial"/>
              <a:cs typeface="Arial"/>
              <a:sym typeface="Arial"/>
            </a:endParaRPr>
          </a:p>
          <a:p>
            <a:pPr indent="0" lvl="0" marL="0" marR="0" rtl="0" algn="ctr">
              <a:spcBef>
                <a:spcPts val="0"/>
              </a:spcBef>
              <a:spcAft>
                <a:spcPts val="0"/>
              </a:spcAft>
              <a:buNone/>
            </a:pPr>
            <a:r>
              <a:rPr b="1" i="0" lang="it-IT" sz="2800" u="none" cap="none" strike="noStrike">
                <a:solidFill>
                  <a:schemeClr val="lt1"/>
                </a:solidFill>
                <a:latin typeface="Arial"/>
                <a:ea typeface="Arial"/>
                <a:cs typeface="Arial"/>
                <a:sym typeface="Arial"/>
              </a:rPr>
              <a:t>Cristiano Casalini</a:t>
            </a:r>
            <a:endParaRPr/>
          </a:p>
        </p:txBody>
      </p:sp>
      <p:sp>
        <p:nvSpPr>
          <p:cNvPr id="380" name="Google Shape;380;p33"/>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381" name="Google Shape;381;p33"/>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4"/>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Modalità alternative meno conosciute</a:t>
            </a:r>
            <a:endParaRPr/>
          </a:p>
        </p:txBody>
      </p:sp>
      <p:sp>
        <p:nvSpPr>
          <p:cNvPr id="147" name="Google Shape;147;p4"/>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lnSpcReduction="10000"/>
          </a:bodyPr>
          <a:lstStyle/>
          <a:p>
            <a:pPr indent="-338328" lvl="0" marL="344488" rtl="0" algn="just">
              <a:lnSpc>
                <a:spcPct val="100000"/>
              </a:lnSpc>
              <a:spcBef>
                <a:spcPts val="0"/>
              </a:spcBef>
              <a:spcAft>
                <a:spcPts val="0"/>
              </a:spcAft>
              <a:buSzPts val="1800"/>
              <a:buChar char="▪"/>
            </a:pPr>
            <a:r>
              <a:rPr lang="it-IT"/>
              <a:t>L’art. 100-ter TUF prevede - per le quote collocate dalle Srl (</a:t>
            </a:r>
            <a:r>
              <a:rPr b="1" lang="it-IT">
                <a:solidFill>
                  <a:srgbClr val="FF0000"/>
                </a:solidFill>
              </a:rPr>
              <a:t>tutte</a:t>
            </a:r>
            <a:r>
              <a:rPr lang="it-IT"/>
              <a:t>) attraverso portali telematici nell’ambito di un’operazione di equity crowdfunding - una modalità di </a:t>
            </a:r>
            <a:r>
              <a:rPr b="1" lang="it-IT">
                <a:solidFill>
                  <a:srgbClr val="FFFF00"/>
                </a:solidFill>
              </a:rPr>
              <a:t>circolazione c.d. intermediata</a:t>
            </a:r>
            <a:endParaRPr/>
          </a:p>
          <a:p>
            <a:pPr indent="-338328" lvl="0" marL="344488" rtl="0" algn="just">
              <a:lnSpc>
                <a:spcPct val="100000"/>
              </a:lnSpc>
              <a:spcBef>
                <a:spcPts val="1100"/>
              </a:spcBef>
              <a:spcAft>
                <a:spcPts val="0"/>
              </a:spcAft>
              <a:buSzPts val="1800"/>
              <a:buChar char="▪"/>
            </a:pPr>
            <a:r>
              <a:rPr lang="it-IT"/>
              <a:t>L’art. 3 della L. 5.3.2024 n. 21 («Legge Capitali») introduce la «dematerializzazione» delle quote di categoria standardizzate (cioè aventi uguale valore e conferenti uguali diritti) di </a:t>
            </a:r>
            <a:r>
              <a:rPr b="1" lang="it-IT">
                <a:solidFill>
                  <a:srgbClr val="FF0000"/>
                </a:solidFill>
              </a:rPr>
              <a:t>Srl-PMI</a:t>
            </a:r>
            <a:r>
              <a:rPr lang="it-IT"/>
              <a:t> per le quali si sia optato per una forma scritturale, autorizzando la </a:t>
            </a:r>
            <a:r>
              <a:rPr b="1" lang="it-IT">
                <a:solidFill>
                  <a:srgbClr val="FFFF00"/>
                </a:solidFill>
              </a:rPr>
              <a:t>circolazione c.d. scritturale</a:t>
            </a:r>
            <a:r>
              <a:rPr lang="it-IT"/>
              <a:t> con applicazione della disciplina prevista nel TUF per le azioni dematerializzate in regime di gestione accentrata</a:t>
            </a:r>
            <a:endParaRPr/>
          </a:p>
          <a:p>
            <a:pPr indent="-338328" lvl="0" marL="344488" rtl="0" algn="just">
              <a:lnSpc>
                <a:spcPct val="100000"/>
              </a:lnSpc>
              <a:spcBef>
                <a:spcPts val="1100"/>
              </a:spcBef>
              <a:spcAft>
                <a:spcPts val="0"/>
              </a:spcAft>
              <a:buSzPts val="1800"/>
              <a:buChar char="▪"/>
            </a:pPr>
            <a:r>
              <a:rPr lang="it-IT"/>
              <a:t>In prospettiva: la </a:t>
            </a:r>
            <a:r>
              <a:rPr b="1" lang="it-IT">
                <a:solidFill>
                  <a:srgbClr val="FFFF00"/>
                </a:solidFill>
              </a:rPr>
              <a:t>circolazione con modalità digitali</a:t>
            </a:r>
            <a:r>
              <a:rPr lang="it-IT"/>
              <a:t> (decreto FinTech 17.3.2023 n. 25)</a:t>
            </a:r>
            <a:endParaRPr/>
          </a:p>
        </p:txBody>
      </p:sp>
      <p:sp>
        <p:nvSpPr>
          <p:cNvPr id="148" name="Google Shape;148;p4"/>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49" name="Google Shape;149;p4"/>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5"/>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Ragioni degli interventi legislativi</a:t>
            </a:r>
            <a:endParaRPr/>
          </a:p>
        </p:txBody>
      </p:sp>
      <p:sp>
        <p:nvSpPr>
          <p:cNvPr id="155" name="Google Shape;155;p5"/>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lnSpcReduction="10000"/>
          </a:bodyPr>
          <a:lstStyle/>
          <a:p>
            <a:pPr indent="-338328" lvl="0" marL="344488" rtl="0" algn="just">
              <a:lnSpc>
                <a:spcPct val="100000"/>
              </a:lnSpc>
              <a:spcBef>
                <a:spcPts val="0"/>
              </a:spcBef>
              <a:spcAft>
                <a:spcPts val="0"/>
              </a:spcAft>
              <a:buSzPts val="1800"/>
              <a:buChar char="▪"/>
            </a:pPr>
            <a:r>
              <a:rPr lang="it-IT"/>
              <a:t>Volontà del legislatore di potenziare le forme di finanziamento della Srl attirando la folla e quindi promuoverne l’apertura ai mercati attraverso la predisposizione di strumenti posti a favore degli investitori non professionali («investitori non sofisticati» secondo il linguaggio del Regolamento UE)</a:t>
            </a:r>
            <a:endParaRPr/>
          </a:p>
          <a:p>
            <a:pPr indent="-338328" lvl="0" marL="344488" rtl="0" algn="just">
              <a:lnSpc>
                <a:spcPct val="100000"/>
              </a:lnSpc>
              <a:spcBef>
                <a:spcPts val="1100"/>
              </a:spcBef>
              <a:spcAft>
                <a:spcPts val="0"/>
              </a:spcAft>
              <a:buSzPts val="1800"/>
              <a:buChar char="▪"/>
            </a:pPr>
            <a:r>
              <a:rPr lang="it-IT"/>
              <a:t>Introduzione di modalità alternative di circolazione </a:t>
            </a:r>
            <a:r>
              <a:rPr b="0" i="0" lang="it-IT" u="none" strike="noStrike"/>
              <a:t>al fine di favorire la creazione di un mercato secondario delle partecipazioni, che il formalismo e gli oneri economici della circolazione ordinaria potrebbero reprimere</a:t>
            </a:r>
            <a:endParaRPr/>
          </a:p>
          <a:p>
            <a:pPr indent="-338328" lvl="0" marL="344488" rtl="0" algn="just">
              <a:lnSpc>
                <a:spcPct val="100000"/>
              </a:lnSpc>
              <a:spcBef>
                <a:spcPts val="1100"/>
              </a:spcBef>
              <a:spcAft>
                <a:spcPts val="0"/>
              </a:spcAft>
              <a:buSzPts val="1800"/>
              <a:buChar char="▪"/>
            </a:pPr>
            <a:r>
              <a:rPr lang="it-IT"/>
              <a:t>Rimozione dei vincoli normativi e operativi all’accesso al mercato da parte delle imprese al fine di canalizzare il risparmio privato verso le imprese, assicurando al contempo la tutela degli investitori</a:t>
            </a:r>
            <a:endParaRPr/>
          </a:p>
        </p:txBody>
      </p:sp>
      <p:sp>
        <p:nvSpPr>
          <p:cNvPr id="156" name="Google Shape;156;p5"/>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57" name="Google Shape;157;p5"/>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6"/>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Dalla Srl «chiusa» alla Srl «aperta»</a:t>
            </a:r>
            <a:endParaRPr/>
          </a:p>
        </p:txBody>
      </p:sp>
      <p:sp>
        <p:nvSpPr>
          <p:cNvPr id="163" name="Google Shape;163;p6"/>
          <p:cNvSpPr txBox="1"/>
          <p:nvPr>
            <p:ph idx="1" type="body"/>
          </p:nvPr>
        </p:nvSpPr>
        <p:spPr>
          <a:xfrm>
            <a:off x="2773599" y="1759974"/>
            <a:ext cx="7796540" cy="4289970"/>
          </a:xfrm>
          <a:prstGeom prst="rect">
            <a:avLst/>
          </a:prstGeom>
          <a:noFill/>
          <a:ln>
            <a:noFill/>
          </a:ln>
        </p:spPr>
        <p:txBody>
          <a:bodyPr anchorCtr="0" anchor="ctr" bIns="45700" lIns="91425" spcFirstLastPara="1" rIns="91425" wrap="square" tIns="45700">
            <a:normAutofit fontScale="85000" lnSpcReduction="10000"/>
          </a:bodyPr>
          <a:lstStyle/>
          <a:p>
            <a:pPr indent="-338328" lvl="0" marL="344488" rtl="0" algn="just">
              <a:lnSpc>
                <a:spcPct val="110000"/>
              </a:lnSpc>
              <a:spcBef>
                <a:spcPts val="0"/>
              </a:spcBef>
              <a:spcAft>
                <a:spcPts val="0"/>
              </a:spcAft>
              <a:buSzPct val="90000"/>
              <a:buChar char="▪"/>
            </a:pPr>
            <a:r>
              <a:rPr lang="it-IT"/>
              <a:t>Secondo tradizione la distinzione tra società chiusa e aperta è da individuare nell’assenza o nella presenza dell’appello al mercato dei capitali. </a:t>
            </a:r>
            <a:r>
              <a:rPr lang="it-IT" u="sng"/>
              <a:t>Il fattore comune a tutte le società aperte è la presenza dei mercati</a:t>
            </a:r>
            <a:endParaRPr/>
          </a:p>
          <a:p>
            <a:pPr indent="-338328" lvl="0" marL="344488" rtl="0" algn="just">
              <a:lnSpc>
                <a:spcPct val="110000"/>
              </a:lnSpc>
              <a:spcBef>
                <a:spcPts val="1100"/>
              </a:spcBef>
              <a:spcAft>
                <a:spcPts val="0"/>
              </a:spcAft>
              <a:buSzPct val="90000"/>
              <a:buChar char="▪"/>
            </a:pPr>
            <a:r>
              <a:rPr lang="it-IT"/>
              <a:t>Per le SpA l’art. 2325-bis c.c. prevede la fattispecie «società che fanno ricorso al mercato del capitale di rischio» distinguendo al suo interno 1) le società con azioni quotate in mercati regolamentati e 2) le società con azioni diffuse tra il pubblico in misura rilevante</a:t>
            </a:r>
            <a:endParaRPr/>
          </a:p>
          <a:p>
            <a:pPr indent="-338328" lvl="0" marL="344488" rtl="0" algn="just">
              <a:lnSpc>
                <a:spcPct val="110000"/>
              </a:lnSpc>
              <a:spcBef>
                <a:spcPts val="1100"/>
              </a:spcBef>
              <a:spcAft>
                <a:spcPts val="0"/>
              </a:spcAft>
              <a:buSzPct val="90000"/>
              <a:buChar char="▪"/>
            </a:pPr>
            <a:r>
              <a:rPr lang="it-IT"/>
              <a:t>La Srl è nata ed è stata regolata dal c.c. e dalla riforma societaria come società chiusa; in pochi anni accanto alla Srl tradizionale, e quindi chiusa, il legislatore ha ammesso la presenza di una Srl aperta</a:t>
            </a:r>
            <a:endParaRPr/>
          </a:p>
          <a:p>
            <a:pPr indent="-338328" lvl="0" marL="344488" rtl="0" algn="just">
              <a:lnSpc>
                <a:spcPct val="110000"/>
              </a:lnSpc>
              <a:spcBef>
                <a:spcPts val="1100"/>
              </a:spcBef>
              <a:spcAft>
                <a:spcPts val="0"/>
              </a:spcAft>
              <a:buSzPct val="90000"/>
              <a:buChar char="▪"/>
            </a:pPr>
            <a:r>
              <a:rPr lang="it-IT"/>
              <a:t>Tale evoluzione normativa ovviamente mette a dura prova l’interprete che deve affrontare una serie di interrogativi di non facile soluzione</a:t>
            </a:r>
            <a:endParaRPr/>
          </a:p>
        </p:txBody>
      </p:sp>
      <p:sp>
        <p:nvSpPr>
          <p:cNvPr id="164" name="Google Shape;164;p6"/>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65" name="Google Shape;165;p6"/>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7"/>
          <p:cNvSpPr txBox="1"/>
          <p:nvPr>
            <p:ph type="title"/>
          </p:nvPr>
        </p:nvSpPr>
        <p:spPr>
          <a:xfrm>
            <a:off x="2611808" y="808056"/>
            <a:ext cx="7958331" cy="1077229"/>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Gli interrogativi</a:t>
            </a:r>
            <a:endParaRPr/>
          </a:p>
        </p:txBody>
      </p:sp>
      <p:sp>
        <p:nvSpPr>
          <p:cNvPr id="171" name="Google Shape;171;p7"/>
          <p:cNvSpPr txBox="1"/>
          <p:nvPr>
            <p:ph idx="1" type="body"/>
          </p:nvPr>
        </p:nvSpPr>
        <p:spPr>
          <a:xfrm>
            <a:off x="2773599" y="2052116"/>
            <a:ext cx="7796540" cy="3997828"/>
          </a:xfrm>
          <a:prstGeom prst="rect">
            <a:avLst/>
          </a:prstGeom>
          <a:noFill/>
          <a:ln>
            <a:noFill/>
          </a:ln>
        </p:spPr>
        <p:txBody>
          <a:bodyPr anchorCtr="0" anchor="ctr" bIns="45700" lIns="91425" spcFirstLastPara="1" rIns="91425" wrap="square" tIns="45700">
            <a:normAutofit fontScale="92500" lnSpcReduction="20000"/>
          </a:bodyPr>
          <a:lstStyle/>
          <a:p>
            <a:pPr indent="-457200" lvl="0" marL="463360" rtl="0" algn="just">
              <a:lnSpc>
                <a:spcPct val="120000"/>
              </a:lnSpc>
              <a:spcBef>
                <a:spcPts val="0"/>
              </a:spcBef>
              <a:spcAft>
                <a:spcPts val="0"/>
              </a:spcAft>
              <a:buSzPct val="90000"/>
              <a:buAutoNum type="arabicParenR"/>
            </a:pPr>
            <a:r>
              <a:rPr lang="it-IT"/>
              <a:t>La Srl aperta - venendo meno un suo connotato tipologico e trovando applicazione in un contesto diverso ed estraneo - è ancora qualificabile come Srl o costituisce un nuovo tipo societario? </a:t>
            </a:r>
            <a:endParaRPr/>
          </a:p>
          <a:p>
            <a:pPr indent="-457200" lvl="0" marL="463360" rtl="0" algn="just">
              <a:lnSpc>
                <a:spcPct val="120000"/>
              </a:lnSpc>
              <a:spcBef>
                <a:spcPts val="1100"/>
              </a:spcBef>
              <a:spcAft>
                <a:spcPts val="0"/>
              </a:spcAft>
              <a:buSzPct val="90000"/>
              <a:buAutoNum type="arabicParenR"/>
            </a:pPr>
            <a:r>
              <a:rPr lang="it-IT"/>
              <a:t>Se rimane nell’alveo delle Srl, le norme codicistiche sono ad essa applicabili integralmente? E queste sono sufficienti per regolare una variante così anomala rispetto al modello base? E se non sono estensibili quali si devono utilizzare?</a:t>
            </a:r>
            <a:endParaRPr/>
          </a:p>
          <a:p>
            <a:pPr indent="-457200" lvl="0" marL="463360" rtl="0" algn="just">
              <a:lnSpc>
                <a:spcPct val="120000"/>
              </a:lnSpc>
              <a:spcBef>
                <a:spcPts val="1100"/>
              </a:spcBef>
              <a:spcAft>
                <a:spcPts val="0"/>
              </a:spcAft>
              <a:buSzPct val="90000"/>
              <a:buAutoNum type="arabicParenR"/>
            </a:pPr>
            <a:r>
              <a:rPr lang="it-IT"/>
              <a:t>Sicuramente nel delineare la disciplina della Srl aperta un ruolo di fondamentale rilievo assume </a:t>
            </a:r>
            <a:r>
              <a:rPr lang="it-IT">
                <a:solidFill>
                  <a:srgbClr val="FFFF00"/>
                </a:solidFill>
              </a:rPr>
              <a:t>l’autonomia privata</a:t>
            </a:r>
            <a:r>
              <a:rPr lang="it-IT"/>
              <a:t>, come comprovato dalle relazioni precedenti (quote standardizzate e unitarie, diritti particolari e categorie di quote)</a:t>
            </a:r>
            <a:endParaRPr/>
          </a:p>
        </p:txBody>
      </p:sp>
      <p:sp>
        <p:nvSpPr>
          <p:cNvPr id="172" name="Google Shape;172;p7"/>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73" name="Google Shape;173;p7"/>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8"/>
          <p:cNvSpPr txBox="1"/>
          <p:nvPr>
            <p:ph type="title"/>
          </p:nvPr>
        </p:nvSpPr>
        <p:spPr>
          <a:xfrm>
            <a:off x="2609873" y="3147254"/>
            <a:ext cx="7956560" cy="1424746"/>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200"/>
              <a:buFont typeface="Arial"/>
              <a:buNone/>
            </a:pPr>
            <a:r>
              <a:rPr lang="it-IT"/>
              <a:t>CIRCOLAZIONE INTERMEDIATA</a:t>
            </a:r>
            <a:endParaRPr/>
          </a:p>
        </p:txBody>
      </p:sp>
      <p:sp>
        <p:nvSpPr>
          <p:cNvPr id="179" name="Google Shape;179;p8"/>
          <p:cNvSpPr txBox="1"/>
          <p:nvPr>
            <p:ph idx="1" type="body"/>
          </p:nvPr>
        </p:nvSpPr>
        <p:spPr>
          <a:xfrm>
            <a:off x="2773968" y="2268786"/>
            <a:ext cx="7791931" cy="878468"/>
          </a:xfrm>
          <a:prstGeom prst="rect">
            <a:avLst/>
          </a:prstGeom>
          <a:noFill/>
          <a:ln>
            <a:noFill/>
          </a:ln>
        </p:spPr>
        <p:txBody>
          <a:bodyPr anchorCtr="0" anchor="b" bIns="45700" lIns="91425" spcFirstLastPara="1" rIns="91425" wrap="square" tIns="0">
            <a:normAutofit/>
          </a:bodyPr>
          <a:lstStyle/>
          <a:p>
            <a:pPr indent="0" lvl="0" marL="0" rtl="0" algn="r">
              <a:lnSpc>
                <a:spcPct val="120000"/>
              </a:lnSpc>
              <a:spcBef>
                <a:spcPts val="0"/>
              </a:spcBef>
              <a:spcAft>
                <a:spcPts val="0"/>
              </a:spcAft>
              <a:buSzPts val="1620"/>
              <a:buNone/>
            </a:pPr>
            <a:r>
              <a:rPr lang="it-IT"/>
              <a:t>2</a:t>
            </a:r>
            <a:endParaRPr/>
          </a:p>
        </p:txBody>
      </p:sp>
      <p:sp>
        <p:nvSpPr>
          <p:cNvPr id="180" name="Google Shape;180;p8"/>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81" name="Google Shape;181;p8"/>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9"/>
          <p:cNvSpPr txBox="1"/>
          <p:nvPr>
            <p:ph type="title"/>
          </p:nvPr>
        </p:nvSpPr>
        <p:spPr>
          <a:xfrm>
            <a:off x="2611808" y="530943"/>
            <a:ext cx="7958331" cy="1140542"/>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3400"/>
              <a:buFont typeface="Arial"/>
              <a:buNone/>
            </a:pPr>
            <a:r>
              <a:rPr lang="it-IT"/>
              <a:t>L’art. 100-ter TUF</a:t>
            </a:r>
            <a:br>
              <a:rPr lang="it-IT"/>
            </a:br>
            <a:r>
              <a:rPr lang="it-IT"/>
              <a:t>«Offerte di crowdfunding» </a:t>
            </a:r>
            <a:endParaRPr/>
          </a:p>
        </p:txBody>
      </p:sp>
      <p:sp>
        <p:nvSpPr>
          <p:cNvPr id="187" name="Google Shape;187;p9"/>
          <p:cNvSpPr txBox="1"/>
          <p:nvPr>
            <p:ph idx="1" type="body"/>
          </p:nvPr>
        </p:nvSpPr>
        <p:spPr>
          <a:xfrm>
            <a:off x="2773599" y="1848465"/>
            <a:ext cx="7796540" cy="4336025"/>
          </a:xfrm>
          <a:prstGeom prst="rect">
            <a:avLst/>
          </a:prstGeom>
          <a:noFill/>
          <a:ln>
            <a:noFill/>
          </a:ln>
        </p:spPr>
        <p:txBody>
          <a:bodyPr anchorCtr="0" anchor="ctr" bIns="45700" lIns="91425" spcFirstLastPara="1" rIns="91425" wrap="square" tIns="45700">
            <a:normAutofit fontScale="92500" lnSpcReduction="20000"/>
          </a:bodyPr>
          <a:lstStyle/>
          <a:p>
            <a:pPr indent="-338328" lvl="0" marL="344488" rtl="0" algn="just">
              <a:lnSpc>
                <a:spcPct val="120000"/>
              </a:lnSpc>
              <a:spcBef>
                <a:spcPts val="0"/>
              </a:spcBef>
              <a:spcAft>
                <a:spcPts val="0"/>
              </a:spcAft>
              <a:buSzPct val="90000"/>
              <a:buChar char="▪"/>
            </a:pPr>
            <a:r>
              <a:rPr lang="it-IT"/>
              <a:t>co. 1 </a:t>
            </a:r>
            <a:r>
              <a:rPr i="1" lang="it-IT"/>
              <a:t>«In deroga a quanto previsto dall’articolo 2468, primo comma, del codice civile, le quote di partecipazione in società a responsabilità limitata possono costituire oggetto di offerta al pubblico di prodotti finanziari, anche attraverso le piattaforme di crowdfunding, nei limiti previsti dal regolamento (UE) 2020/1503» </a:t>
            </a:r>
            <a:r>
              <a:rPr lang="it-IT"/>
              <a:t>(c.d. Regolamento ECSP </a:t>
            </a:r>
            <a:r>
              <a:rPr i="1" lang="it-IT"/>
              <a:t>European Crowdfunding Service Providers</a:t>
            </a:r>
            <a:r>
              <a:rPr lang="it-IT"/>
              <a:t>, che non si applica ai titolari di progetti diversi dagli imprenditori e alle offerte superiori ai 5 milioni di euro).</a:t>
            </a:r>
            <a:endParaRPr/>
          </a:p>
          <a:p>
            <a:pPr indent="-338328" lvl="0" marL="344488" rtl="0" algn="just">
              <a:lnSpc>
                <a:spcPct val="120000"/>
              </a:lnSpc>
              <a:spcBef>
                <a:spcPts val="1100"/>
              </a:spcBef>
              <a:spcAft>
                <a:spcPts val="0"/>
              </a:spcAft>
              <a:buSzPct val="90000"/>
              <a:buChar char="▪"/>
            </a:pPr>
            <a:r>
              <a:rPr lang="it-IT"/>
              <a:t>La lettura crea un po’ di sconcerto: non è abrogato il divieto per le Srl di offrire al pubblico le proprie partecipazioni ma nello stesso tempo sembra disapplicarlo con riferimento a </a:t>
            </a:r>
            <a:r>
              <a:rPr lang="it-IT">
                <a:solidFill>
                  <a:srgbClr val="FF0000"/>
                </a:solidFill>
              </a:rPr>
              <a:t>tutte</a:t>
            </a:r>
            <a:r>
              <a:rPr lang="it-IT"/>
              <a:t> le Srl. </a:t>
            </a:r>
            <a:endParaRPr/>
          </a:p>
          <a:p>
            <a:pPr indent="-338328" lvl="0" marL="344488" rtl="0" algn="just">
              <a:lnSpc>
                <a:spcPct val="120000"/>
              </a:lnSpc>
              <a:spcBef>
                <a:spcPts val="1100"/>
              </a:spcBef>
              <a:spcAft>
                <a:spcPts val="0"/>
              </a:spcAft>
              <a:buSzPct val="90000"/>
              <a:buChar char="▪"/>
            </a:pPr>
            <a:r>
              <a:rPr lang="it-IT"/>
              <a:t>Rimane una prerogativa delle </a:t>
            </a:r>
            <a:r>
              <a:rPr lang="it-IT">
                <a:solidFill>
                  <a:srgbClr val="FF0000"/>
                </a:solidFill>
              </a:rPr>
              <a:t>(sole) Srl-PMI</a:t>
            </a:r>
            <a:r>
              <a:rPr lang="it-IT"/>
              <a:t> la possibilità di emettere </a:t>
            </a:r>
            <a:r>
              <a:rPr lang="it-IT">
                <a:solidFill>
                  <a:srgbClr val="FFFF00"/>
                </a:solidFill>
              </a:rPr>
              <a:t>categorie di quote</a:t>
            </a:r>
            <a:r>
              <a:rPr lang="it-IT"/>
              <a:t> strumentali ad attrarre investitori.</a:t>
            </a:r>
            <a:endParaRPr/>
          </a:p>
        </p:txBody>
      </p:sp>
      <p:sp>
        <p:nvSpPr>
          <p:cNvPr id="188" name="Google Shape;188;p9"/>
          <p:cNvSpPr txBox="1"/>
          <p:nvPr>
            <p:ph idx="11" type="ftr"/>
          </p:nvPr>
        </p:nvSpPr>
        <p:spPr>
          <a:xfrm rot="5400000">
            <a:off x="-2237130" y="3661144"/>
            <a:ext cx="5885352" cy="179176"/>
          </a:xfrm>
          <a:prstGeom prst="rect">
            <a:avLst/>
          </a:prstGeom>
          <a:noFill/>
          <a:ln>
            <a:noFill/>
          </a:ln>
        </p:spPr>
        <p:txBody>
          <a:bodyPr anchorCtr="0" anchor="b" bIns="18275" lIns="91425" spcFirstLastPara="1" rIns="91425" wrap="square" tIns="45700">
            <a:noAutofit/>
          </a:bodyPr>
          <a:lstStyle/>
          <a:p>
            <a:pPr indent="0" lvl="0" marL="0" rtl="0" algn="r">
              <a:spcBef>
                <a:spcPts val="0"/>
              </a:spcBef>
              <a:spcAft>
                <a:spcPts val="0"/>
              </a:spcAft>
              <a:buNone/>
            </a:pPr>
            <a:br>
              <a:rPr lang="it-IT"/>
            </a:br>
            <a:r>
              <a:rPr lang="it-IT"/>
              <a:t>              </a:t>
            </a:r>
            <a:endParaRPr/>
          </a:p>
        </p:txBody>
      </p:sp>
      <p:sp>
        <p:nvSpPr>
          <p:cNvPr id="189" name="Google Shape;189;p9"/>
          <p:cNvSpPr txBox="1"/>
          <p:nvPr>
            <p:ph idx="12" type="sldNum"/>
          </p:nvPr>
        </p:nvSpPr>
        <p:spPr>
          <a:xfrm>
            <a:off x="158407" y="164592"/>
            <a:ext cx="636727" cy="322851"/>
          </a:xfrm>
          <a:prstGeom prst="rect">
            <a:avLst/>
          </a:prstGeom>
          <a:noFill/>
          <a:ln>
            <a:noFill/>
          </a:ln>
        </p:spPr>
        <p:txBody>
          <a:bodyPr anchorCtr="0" anchor="ctr" bIns="45700" lIns="91425" spcFirstLastPara="1" rIns="45700" wrap="square" tIns="45700">
            <a:noAutofit/>
          </a:bodyPr>
          <a:lstStyle/>
          <a:p>
            <a:pPr indent="0" lvl="0" marL="0" rtl="0" algn="r">
              <a:spcBef>
                <a:spcPts val="0"/>
              </a:spcBef>
              <a:spcAft>
                <a:spcPts val="0"/>
              </a:spcAft>
              <a:buNone/>
            </a:pPr>
            <a:fld id="{00000000-1234-1234-1234-123412341234}" type="slidenum">
              <a:rPr lang="it-IT"/>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i 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dison">
  <a:themeElements>
    <a:clrScheme name="Blu caldo">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2025-05-09T14:06:46Z</dcterms:created>
  <dc:creator>Cristiano Casalini</dc:creator>
</cp:coreProperties>
</file>